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8" r:id="rId1"/>
  </p:sldMasterIdLst>
  <p:notesMasterIdLst>
    <p:notesMasterId r:id="rId47"/>
  </p:notesMasterIdLst>
  <p:handoutMasterIdLst>
    <p:handoutMasterId r:id="rId48"/>
  </p:handoutMasterIdLst>
  <p:sldIdLst>
    <p:sldId id="1504" r:id="rId2"/>
    <p:sldId id="1546" r:id="rId3"/>
    <p:sldId id="1486" r:id="rId4"/>
    <p:sldId id="1485" r:id="rId5"/>
    <p:sldId id="1528" r:id="rId6"/>
    <p:sldId id="1549" r:id="rId7"/>
    <p:sldId id="1550" r:id="rId8"/>
    <p:sldId id="1551" r:id="rId9"/>
    <p:sldId id="1552" r:id="rId10"/>
    <p:sldId id="1553" r:id="rId11"/>
    <p:sldId id="1554" r:id="rId12"/>
    <p:sldId id="1556" r:id="rId13"/>
    <p:sldId id="1557" r:id="rId14"/>
    <p:sldId id="1559" r:id="rId15"/>
    <p:sldId id="1560" r:id="rId16"/>
    <p:sldId id="1561" r:id="rId17"/>
    <p:sldId id="1575" r:id="rId18"/>
    <p:sldId id="1576" r:id="rId19"/>
    <p:sldId id="1545" r:id="rId20"/>
    <p:sldId id="1531" r:id="rId21"/>
    <p:sldId id="1532" r:id="rId22"/>
    <p:sldId id="1529" r:id="rId23"/>
    <p:sldId id="1533" r:id="rId24"/>
    <p:sldId id="1564" r:id="rId25"/>
    <p:sldId id="1565" r:id="rId26"/>
    <p:sldId id="1577" r:id="rId27"/>
    <p:sldId id="1578" r:id="rId28"/>
    <p:sldId id="1580" r:id="rId29"/>
    <p:sldId id="1566" r:id="rId30"/>
    <p:sldId id="1567" r:id="rId31"/>
    <p:sldId id="1579" r:id="rId32"/>
    <p:sldId id="1536" r:id="rId33"/>
    <p:sldId id="1537" r:id="rId34"/>
    <p:sldId id="1538" r:id="rId35"/>
    <p:sldId id="1539" r:id="rId36"/>
    <p:sldId id="1568" r:id="rId37"/>
    <p:sldId id="1547" r:id="rId38"/>
    <p:sldId id="1571" r:id="rId39"/>
    <p:sldId id="1586" r:id="rId40"/>
    <p:sldId id="1572" r:id="rId41"/>
    <p:sldId id="1573" r:id="rId42"/>
    <p:sldId id="1574" r:id="rId43"/>
    <p:sldId id="1541" r:id="rId44"/>
    <p:sldId id="1540" r:id="rId45"/>
    <p:sldId id="1521" r:id="rId46"/>
  </p:sldIdLst>
  <p:sldSz cx="9144000" cy="6858000" type="screen4x3"/>
  <p:notesSz cx="6858000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aetttin işeri" initials="ai" lastIdx="0" clrIdx="0">
    <p:extLst>
      <p:ext uri="{19B8F6BF-5375-455C-9EA6-DF929625EA0E}">
        <p15:presenceInfo xmlns:p15="http://schemas.microsoft.com/office/powerpoint/2012/main" userId="Alaetttin işer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9999FF"/>
    <a:srgbClr val="9A9AE6"/>
    <a:srgbClr val="333399"/>
    <a:srgbClr val="6666FF"/>
    <a:srgbClr val="3366CC"/>
    <a:srgbClr val="3399FF"/>
    <a:srgbClr val="B7DBFF"/>
    <a:srgbClr val="CCEC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Açık Stil 1 - Vurgu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997" autoAdjust="0"/>
    <p:restoredTop sz="94434" autoAdjust="0"/>
  </p:normalViewPr>
  <p:slideViewPr>
    <p:cSldViewPr snapToGrid="0">
      <p:cViewPr varScale="1">
        <p:scale>
          <a:sx n="63" d="100"/>
          <a:sy n="63" d="100"/>
        </p:scale>
        <p:origin x="676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9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179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fika Daştan Halat" userId="84bcc40a60041126" providerId="LiveId" clId="{FE5B49C6-B6D1-45CA-846B-0874CC277E55}"/>
    <pc:docChg chg="undo custSel modSld">
      <pc:chgData name="Refika Daştan Halat" userId="84bcc40a60041126" providerId="LiveId" clId="{FE5B49C6-B6D1-45CA-846B-0874CC277E55}" dt="2024-09-24T20:35:19.371" v="18" actId="14100"/>
      <pc:docMkLst>
        <pc:docMk/>
      </pc:docMkLst>
      <pc:sldChg chg="addSp delSp modSp mod">
        <pc:chgData name="Refika Daştan Halat" userId="84bcc40a60041126" providerId="LiveId" clId="{FE5B49C6-B6D1-45CA-846B-0874CC277E55}" dt="2024-09-24T20:34:48.967" v="11" actId="22"/>
        <pc:sldMkLst>
          <pc:docMk/>
          <pc:sldMk cId="922154077" sldId="1567"/>
        </pc:sldMkLst>
        <pc:spChg chg="mod">
          <ac:chgData name="Refika Daştan Halat" userId="84bcc40a60041126" providerId="LiveId" clId="{FE5B49C6-B6D1-45CA-846B-0874CC277E55}" dt="2024-09-24T20:34:45.842" v="8" actId="404"/>
          <ac:spMkLst>
            <pc:docMk/>
            <pc:sldMk cId="922154077" sldId="1567"/>
            <ac:spMk id="2" creationId="{1A42875B-3A86-DD48-BF7D-37AF52BA5F6D}"/>
          </ac:spMkLst>
        </pc:spChg>
        <pc:picChg chg="add del mod">
          <ac:chgData name="Refika Daştan Halat" userId="84bcc40a60041126" providerId="LiveId" clId="{FE5B49C6-B6D1-45CA-846B-0874CC277E55}" dt="2024-09-24T20:34:48.967" v="11" actId="22"/>
          <ac:picMkLst>
            <pc:docMk/>
            <pc:sldMk cId="922154077" sldId="1567"/>
            <ac:picMk id="4" creationId="{D107A7D8-F073-F8F3-71B6-90831C709BE6}"/>
          </ac:picMkLst>
        </pc:picChg>
      </pc:sldChg>
      <pc:sldChg chg="addSp modSp mod">
        <pc:chgData name="Refika Daştan Halat" userId="84bcc40a60041126" providerId="LiveId" clId="{FE5B49C6-B6D1-45CA-846B-0874CC277E55}" dt="2024-09-24T20:35:19.371" v="18" actId="14100"/>
        <pc:sldMkLst>
          <pc:docMk/>
          <pc:sldMk cId="2824974334" sldId="1579"/>
        </pc:sldMkLst>
        <pc:spChg chg="mod">
          <ac:chgData name="Refika Daştan Halat" userId="84bcc40a60041126" providerId="LiveId" clId="{FE5B49C6-B6D1-45CA-846B-0874CC277E55}" dt="2024-09-24T20:35:09.057" v="16" actId="404"/>
          <ac:spMkLst>
            <pc:docMk/>
            <pc:sldMk cId="2824974334" sldId="1579"/>
            <ac:spMk id="2" creationId="{1A42875B-3A86-DD48-BF7D-37AF52BA5F6D}"/>
          </ac:spMkLst>
        </pc:spChg>
        <pc:picChg chg="add mod">
          <ac:chgData name="Refika Daştan Halat" userId="84bcc40a60041126" providerId="LiveId" clId="{FE5B49C6-B6D1-45CA-846B-0874CC277E55}" dt="2024-09-24T20:35:19.371" v="18" actId="14100"/>
          <ac:picMkLst>
            <pc:docMk/>
            <pc:sldMk cId="2824974334" sldId="1579"/>
            <ac:picMk id="4" creationId="{35EF8C96-DEA1-95E6-BE06-151D4F9BB26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547" cy="496888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3853" y="0"/>
            <a:ext cx="2972547" cy="496888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fld id="{FBF373E3-83C0-4AAC-9430-8102D5EFE502}" type="datetimeFigureOut">
              <a:rPr lang="tr-TR" smtClean="0"/>
              <a:pPr/>
              <a:t>24.09.2024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1" y="9429751"/>
            <a:ext cx="2972547" cy="496888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3853" y="9429751"/>
            <a:ext cx="2972547" cy="496888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fld id="{0989B28B-0632-44F3-862E-40C14754692E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435133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8056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fld id="{D807F85D-63D9-430C-A9B3-5D9D95127883}" type="datetimeFigureOut">
              <a:rPr lang="tr-TR" smtClean="0"/>
              <a:pPr/>
              <a:t>24.09.2024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9" tIns="45939" rIns="91879" bIns="45939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777194"/>
            <a:ext cx="5486400" cy="3908614"/>
          </a:xfrm>
          <a:prstGeom prst="rect">
            <a:avLst/>
          </a:prstGeom>
        </p:spPr>
        <p:txBody>
          <a:bodyPr vert="horz" lIns="91879" tIns="45939" rIns="91879" bIns="4593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9428584"/>
            <a:ext cx="2971800" cy="498055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fld id="{2F79E799-A1BA-4EA9-A705-1C8351B11EE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48721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1575" y="1239838"/>
            <a:ext cx="4454525" cy="3340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76044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6826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4488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52196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5388" y="1241425"/>
            <a:ext cx="44672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6235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1575" y="1239838"/>
            <a:ext cx="4454525" cy="3340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28459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1BC21A4-AF18-0E4B-9312-224FCC156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D4F23F7-0088-AA48-B4F4-D9F91EB110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194BBBB-A18C-524C-9D58-8244739A8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00B6-797E-4712-9C84-AD7015428EA0}" type="datetime1">
              <a:rPr lang="tr-TR" smtClean="0"/>
              <a:pPr/>
              <a:t>24.09.2024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10EAE9-C2E5-C84B-AD01-530ED061C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Eğitim Öğretim Geliştirme Koordinatörlüğü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37DBC98-1D55-544E-8000-F8F7FFAFA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9691-FCFF-452C-BD88-ACF8E855E7F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2271200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4C1726-D65B-0B42-AE03-366A1931A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D19FC19-865A-5746-B957-4F96F8C38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6FE97AA-1340-E84D-B9A5-F90BAF31F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00B6-797E-4712-9C84-AD7015428EA0}" type="datetime1">
              <a:rPr lang="tr-TR" smtClean="0"/>
              <a:pPr/>
              <a:t>24.09.2024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219936A-C639-E242-A817-B64FF5199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Eğitim Öğretim Geliştirme Koordinatörlüğü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375F6D5-769A-D54D-88D9-0C3ABF121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9691-FCFF-452C-BD88-ACF8E855E7F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9829186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108DE8-1204-E94F-A672-D6597112B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5E8F46F-70D2-4949-8D16-F51620361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8F23980-A60B-724D-B837-1A503F14F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00B6-797E-4712-9C84-AD7015428EA0}" type="datetime1">
              <a:rPr lang="tr-TR" smtClean="0"/>
              <a:pPr/>
              <a:t>24.09.2024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1E668FA-5E3A-9A4F-A14B-5D80539A1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Eğitim Öğretim Geliştirme Koordinatörlüğü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3D7A312-36D7-5148-9F1F-BEBAB7CB5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9691-FCFF-452C-BD88-ACF8E855E7F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4802924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67143A-A538-174F-8B4C-B1450817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2352F1-13B4-3044-A1C3-0DFFB02E86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1892F8E-F3E0-9849-B09D-B12536EBCA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ABA21EB-57EF-2C46-91D3-04B3A0CE4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00B6-797E-4712-9C84-AD7015428EA0}" type="datetime1">
              <a:rPr lang="tr-TR" smtClean="0"/>
              <a:pPr/>
              <a:t>24.09.2024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A7258AC-AE2A-DF4E-BC8C-9D3359C78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Eğitim Öğretim Geliştirme Koordinatörlüğü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32CAF23-8403-D944-9B31-D7C51ED3C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9691-FCFF-452C-BD88-ACF8E855E7F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9430950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3B9089-D67A-6C4D-BDE1-F42EADF5E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EE3DD17-8458-5249-B135-0B6889716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1088E10-B2E6-B84F-8987-E575D7DCE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F7A665B-D4B5-1F4C-B97A-ADC2861184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861CFD2-909E-FA40-95B2-657BC1D2F5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79494E14-B7B6-8F4F-A885-3DB7AE902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00B6-797E-4712-9C84-AD7015428EA0}" type="datetime1">
              <a:rPr lang="tr-TR" smtClean="0"/>
              <a:pPr/>
              <a:t>24.09.2024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2D51CB89-6CFB-E842-A3FE-75B1376B8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Eğitim Öğretim Geliştirme Koordinatörlüğü</a:t>
            </a:r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24690FD1-32BD-CA4D-81F2-D50F4F1CA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9691-FCFF-452C-BD88-ACF8E855E7F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2486615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82776B-28C8-6947-B966-2FF992EE8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CD3A231E-22DE-034C-ABB1-AED18692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00B6-797E-4712-9C84-AD7015428EA0}" type="datetime1">
              <a:rPr lang="tr-TR" smtClean="0"/>
              <a:pPr/>
              <a:t>24.09.2024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D9E54AE-D96B-C74C-A8F8-08CE84619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Eğitim Öğretim Geliştirme Koordinatörlüğü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302D591-EF40-214E-BE80-E65973A5A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9691-FCFF-452C-BD88-ACF8E855E7F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1186942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80F2F055-0C2C-DF49-9F31-21B77C2B9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00B6-797E-4712-9C84-AD7015428EA0}" type="datetime1">
              <a:rPr lang="tr-TR" smtClean="0"/>
              <a:pPr/>
              <a:t>24.09.2024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E947C702-48B4-EF4A-9174-1813E67B0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Eğitim Öğretim Geliştirme Koordinatörlüğü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F9341AF-68ED-9A47-A564-C8C36B737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9691-FCFF-452C-BD88-ACF8E855E7F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2879545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05B43A-D16A-0E4C-AAEA-23A9CBB9F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36E0845-6816-6445-BC7D-29FADE7B4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B442FAD4-D55D-594D-B250-0CFDCFBA5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D3804DC-8703-8A42-A2E7-3A7571D2A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00B6-797E-4712-9C84-AD7015428EA0}" type="datetime1">
              <a:rPr lang="tr-TR" smtClean="0"/>
              <a:pPr/>
              <a:t>24.09.2024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045495B-F035-7C42-B9AC-B771E57F7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Eğitim Öğretim Geliştirme Koordinatörlüğü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27E805C-62BE-1341-BA72-C6181444E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9691-FCFF-452C-BD88-ACF8E855E7F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9387418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7133DF2-4337-7549-B0BD-1A8DE1998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16D5219-A14B-714C-B706-5E08378006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CACC93C-22E6-A54C-9D7B-C15745714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617F2914-D669-0D48-9D0D-0616FF0D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00B6-797E-4712-9C84-AD7015428EA0}" type="datetime1">
              <a:rPr lang="tr-TR" smtClean="0"/>
              <a:pPr/>
              <a:t>24.09.2024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977448F-2427-144E-8D7C-C036D984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Eğitim Öğretim Geliştirme Koordinatörlüğü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1F3F85F-EBAA-3C42-9CF7-4CCCAFE32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9691-FCFF-452C-BD88-ACF8E855E7F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7759303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85B20F-23AF-A044-8B81-6BC710196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BDA039A-C4C4-5D49-A0DF-5324E2E730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54C7C1A-5483-0A44-8195-41F9525E5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00B6-797E-4712-9C84-AD7015428EA0}" type="datetime1">
              <a:rPr lang="tr-TR" smtClean="0"/>
              <a:pPr/>
              <a:t>24.09.2024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6929B9-008E-1541-858E-796F121BE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Eğitim Öğretim Geliştirme Koordinatörlüğü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76EF21C-7E51-E643-9AEA-FE4537DD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9691-FCFF-452C-BD88-ACF8E855E7F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5670430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67AF933-CE39-E74F-A849-1F67AD5021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3E8DE1C-E7FB-1949-8477-1904E5D6A4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5C39232-1C8D-AA40-AF05-E6F943BD6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00B6-797E-4712-9C84-AD7015428EA0}" type="datetime1">
              <a:rPr lang="tr-TR" smtClean="0"/>
              <a:pPr/>
              <a:t>24.09.2024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31E96A3-686A-0441-B2D8-7533C19CF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Eğitim Öğretim Geliştirme Koordinatörlüğü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90E9A17-20C8-7041-9135-CF443452E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99691-FCFF-452C-BD88-ACF8E855E7F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4813965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A38932D1-9CF9-5340-A9F4-085118B87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80E3134-8B9F-6C4F-9A93-15AEB856B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80F51C6-5BEE-F541-9B0A-67E3B2B62D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500B6-797E-4712-9C84-AD7015428EA0}" type="datetime1">
              <a:rPr lang="tr-TR" smtClean="0"/>
              <a:pPr/>
              <a:t>24.09.2024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8691679-1124-3140-B911-8B634828D1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Eğitim Öğretim Geliştirme Koordinatörlüğü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0810CDE-5C39-834C-B184-D8F4B8451E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99691-FCFF-452C-BD88-ACF8E855E7F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809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mailto:refikadastanhalat@klu.edu.tr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mailto:Vedat.acar@klu.edu.tr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 txBox="1">
            <a:spLocks/>
          </p:cNvSpPr>
          <p:nvPr/>
        </p:nvSpPr>
        <p:spPr>
          <a:xfrm>
            <a:off x="136997" y="1008079"/>
            <a:ext cx="8883000" cy="4860000"/>
          </a:xfrm>
          <a:prstGeom prst="rect">
            <a:avLst/>
          </a:prstGeo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 vert="horz" lIns="0" tIns="34290" rIns="68580" bIns="34290" rtlCol="0">
            <a:normAutofit/>
          </a:bodyPr>
          <a:lstStyle>
            <a:lvl1pPr marL="342932" indent="-34293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3020" indent="-285777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107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350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593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836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2078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321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564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0066" lvl="1" indent="-232194">
              <a:spcBef>
                <a:spcPts val="0"/>
              </a:spcBef>
              <a:buNone/>
            </a:pPr>
            <a:endParaRPr lang="tr-TR" sz="120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sz="120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sz="120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sz="1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93498" y="3150746"/>
            <a:ext cx="2667867" cy="2079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 dirty="0"/>
          </a:p>
        </p:txBody>
      </p:sp>
      <p:cxnSp>
        <p:nvCxnSpPr>
          <p:cNvPr id="8" name="Düz Bağlayıcı 7"/>
          <p:cNvCxnSpPr/>
          <p:nvPr/>
        </p:nvCxnSpPr>
        <p:spPr>
          <a:xfrm>
            <a:off x="0" y="3589484"/>
            <a:ext cx="1890000" cy="0"/>
          </a:xfrm>
          <a:prstGeom prst="line">
            <a:avLst/>
          </a:prstGeom>
          <a:ln w="12700">
            <a:gradFill flip="none" rotWithShape="1">
              <a:gsLst>
                <a:gs pos="17000">
                  <a:srgbClr val="66FFFF"/>
                </a:gs>
                <a:gs pos="1449">
                  <a:schemeClr val="bg1">
                    <a:lumMod val="95000"/>
                  </a:schemeClr>
                </a:gs>
                <a:gs pos="36000">
                  <a:srgbClr val="EA8EFC"/>
                </a:gs>
                <a:gs pos="70000">
                  <a:srgbClr val="3399FF"/>
                </a:gs>
                <a:gs pos="52000">
                  <a:srgbClr val="FF66CC"/>
                </a:gs>
                <a:gs pos="93000">
                  <a:srgbClr val="66FFFF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-7144" y="3605458"/>
            <a:ext cx="1890000" cy="0"/>
          </a:xfrm>
          <a:prstGeom prst="line">
            <a:avLst/>
          </a:prstGeom>
          <a:ln w="12700">
            <a:gradFill flip="none" rotWithShape="1">
              <a:gsLst>
                <a:gs pos="29000">
                  <a:schemeClr val="accent6"/>
                </a:gs>
                <a:gs pos="0">
                  <a:schemeClr val="bg1">
                    <a:lumMod val="95000"/>
                  </a:schemeClr>
                </a:gs>
                <a:gs pos="17000">
                  <a:schemeClr val="accent1">
                    <a:lumMod val="40000"/>
                    <a:lumOff val="60000"/>
                  </a:schemeClr>
                </a:gs>
                <a:gs pos="51000">
                  <a:srgbClr val="66FFFF"/>
                </a:gs>
                <a:gs pos="100000">
                  <a:schemeClr val="accent1">
                    <a:lumMod val="60000"/>
                    <a:lumOff val="40000"/>
                  </a:schemeClr>
                </a:gs>
                <a:gs pos="67000">
                  <a:srgbClr val="6666FF"/>
                </a:gs>
                <a:gs pos="90000">
                  <a:srgbClr val="FF5050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ikdörtgen 8"/>
          <p:cNvSpPr/>
          <p:nvPr/>
        </p:nvSpPr>
        <p:spPr>
          <a:xfrm>
            <a:off x="-31175" y="3166494"/>
            <a:ext cx="6213764" cy="772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7194" algn="r">
              <a:spcAft>
                <a:spcPts val="450"/>
              </a:spcAft>
              <a:buClr>
                <a:srgbClr val="6666FF"/>
              </a:buClr>
            </a:pPr>
            <a:r>
              <a:rPr lang="tr-TR" sz="2000" b="1" spc="233" dirty="0">
                <a:solidFill>
                  <a:srgbClr val="003399"/>
                </a:solidFill>
                <a:latin typeface="+mj-lt"/>
              </a:rPr>
              <a:t>SAĞLIK KURUMLARI İŞLETMECİLİĞİ BÖLÜMÜ </a:t>
            </a:r>
          </a:p>
          <a:p>
            <a:pPr marL="407194" algn="r">
              <a:spcAft>
                <a:spcPts val="450"/>
              </a:spcAft>
              <a:buClr>
                <a:srgbClr val="6666FF"/>
              </a:buClr>
            </a:pPr>
            <a:r>
              <a:rPr lang="tr-TR" sz="2000" b="1" spc="233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Oryantasyon Programı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459162" y="4861608"/>
            <a:ext cx="2560835" cy="829445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450"/>
              </a:spcAft>
            </a:pPr>
            <a:r>
              <a:rPr lang="tr-TR" sz="1200" b="1" i="1" spc="150" dirty="0">
                <a:solidFill>
                  <a:schemeClr val="accent1"/>
                </a:solidFill>
              </a:rPr>
              <a:t>Yönetim ve Organizasyon </a:t>
            </a:r>
          </a:p>
          <a:p>
            <a:pPr>
              <a:spcBef>
                <a:spcPts val="0"/>
              </a:spcBef>
              <a:spcAft>
                <a:spcPts val="450"/>
              </a:spcAft>
            </a:pPr>
            <a:r>
              <a:rPr lang="tr-TR" sz="1200" b="1" i="1" spc="150" dirty="0">
                <a:solidFill>
                  <a:schemeClr val="accent1"/>
                </a:solidFill>
              </a:rPr>
              <a:t>Bölüm Başkanlığı</a:t>
            </a:r>
            <a:endParaRPr lang="tr-TR" sz="1050" b="1" i="1" spc="375" dirty="0">
              <a:solidFill>
                <a:schemeClr val="accent1"/>
              </a:solidFill>
            </a:endParaRPr>
          </a:p>
        </p:txBody>
      </p:sp>
      <p:grpSp>
        <p:nvGrpSpPr>
          <p:cNvPr id="4" name="Grup 3"/>
          <p:cNvGrpSpPr/>
          <p:nvPr/>
        </p:nvGrpSpPr>
        <p:grpSpPr>
          <a:xfrm>
            <a:off x="6044424" y="3147864"/>
            <a:ext cx="3135154" cy="943169"/>
            <a:chOff x="8059232" y="3054151"/>
            <a:chExt cx="4180205" cy="1257559"/>
          </a:xfrm>
        </p:grpSpPr>
        <p:sp>
          <p:nvSpPr>
            <p:cNvPr id="17" name="Dikdörtgen 16"/>
            <p:cNvSpPr/>
            <p:nvPr/>
          </p:nvSpPr>
          <p:spPr>
            <a:xfrm>
              <a:off x="9312000" y="3477854"/>
              <a:ext cx="2916000" cy="360000"/>
            </a:xfrm>
            <a:prstGeom prst="rect">
              <a:avLst/>
            </a:prstGeom>
            <a:gradFill>
              <a:gsLst>
                <a:gs pos="9000">
                  <a:srgbClr val="9999FF"/>
                </a:gs>
                <a:gs pos="100000">
                  <a:schemeClr val="bg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indent="203616" defTabSz="338169"/>
              <a:endParaRPr lang="tr-TR" sz="1200" b="1" dirty="0">
                <a:solidFill>
                  <a:schemeClr val="tx1"/>
                </a:solidFill>
              </a:endParaRPr>
            </a:p>
          </p:txBody>
        </p:sp>
        <p:pic>
          <p:nvPicPr>
            <p:cNvPr id="12" name="Resim 11" descr="tasarimci-aktas-kirklareli-nin-renklerini_o1"/>
            <p:cNvPicPr/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9232" y="3054151"/>
              <a:ext cx="1080000" cy="10682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Dikdörtgen 12"/>
            <p:cNvSpPr/>
            <p:nvPr/>
          </p:nvSpPr>
          <p:spPr>
            <a:xfrm>
              <a:off x="9349827" y="3078992"/>
              <a:ext cx="2878174" cy="307776"/>
            </a:xfrm>
            <a:prstGeom prst="rect">
              <a:avLst/>
            </a:prstGeom>
          </p:spPr>
          <p:txBody>
            <a:bodyPr wrap="square" lIns="135000">
              <a:spAutoFit/>
            </a:bodyPr>
            <a:lstStyle/>
            <a:p>
              <a:pPr indent="-66675">
                <a:spcBef>
                  <a:spcPts val="450"/>
                </a:spcBef>
                <a:buClr>
                  <a:srgbClr val="6666FF"/>
                </a:buClr>
                <a:tabLst>
                  <a:tab pos="200025" algn="l"/>
                </a:tabLst>
              </a:pPr>
              <a:r>
                <a:rPr lang="tr-TR" sz="900" b="1" spc="225" dirty="0">
                  <a:solidFill>
                    <a:schemeClr val="bg1">
                      <a:lumMod val="65000"/>
                    </a:schemeClr>
                  </a:solidFill>
                </a:rPr>
                <a:t>Kırklareli Üniversitesi</a:t>
              </a:r>
            </a:p>
          </p:txBody>
        </p:sp>
        <p:sp>
          <p:nvSpPr>
            <p:cNvPr id="2" name="Dikdörtgen 1"/>
            <p:cNvSpPr/>
            <p:nvPr/>
          </p:nvSpPr>
          <p:spPr>
            <a:xfrm>
              <a:off x="9426273" y="4003934"/>
              <a:ext cx="2813164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407194" indent="-407194">
                <a:buClr>
                  <a:srgbClr val="6666FF"/>
                </a:buClr>
              </a:pPr>
              <a:r>
                <a:rPr lang="tr-TR" sz="900" i="1" spc="375" dirty="0">
                  <a:solidFill>
                    <a:srgbClr val="9A9AE6"/>
                  </a:solidFill>
                  <a:latin typeface="Harlow Solid Italic" panose="04030604020F02020D02" pitchFamily="82" charset="0"/>
                </a:rPr>
                <a:t>Bilgeliğe Yolculuk…</a:t>
              </a:r>
            </a:p>
          </p:txBody>
        </p:sp>
      </p:grpSp>
      <p:sp>
        <p:nvSpPr>
          <p:cNvPr id="14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2525189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spc="113" dirty="0">
                <a:solidFill>
                  <a:srgbClr val="6666FF"/>
                </a:solidFill>
              </a:rPr>
              <a:t>Destek Hizmetleri Oryantasyon Programı Hakkında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518054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>
            <a:off x="6516408" y="3096283"/>
            <a:ext cx="2475729" cy="127727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2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599" y="1096619"/>
            <a:ext cx="8705431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136997" y="1798981"/>
            <a:ext cx="6191310" cy="4106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sz="1600" dirty="0"/>
              <a:t>Üniversitemiz destek birimleri olarak; SKS, Kütüphane, Kariyer Merkezi, Öğrenci İşleri, Uzaktan Eğitim, Öğrenci Değişim Programlarına ilişkin genel oryantasyon programı ayrıca organize edilmiştir.</a:t>
            </a:r>
          </a:p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sz="1600" dirty="0"/>
              <a:t>Bu sunum, sadece Sağlık Kurumları İşletmeciliği Bölümünün öğrencilerine yönelik bir oryantasyonu içermektedir.</a:t>
            </a:r>
          </a:p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sz="1600" dirty="0"/>
              <a:t>Bu sunum ile ailemize yeni katılan öğrencilerimize kampüsümüz, Meslek Yüksek Okulumuz ve bölümümüz ile ilgili bilgiler vermek ve üniversite hayatına uyum sağlama süreçlerine katkıda bulunmak amaçlanmaktadır.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7909235-1FB1-CA4B-A924-99C9E0D5C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178" y="2254250"/>
            <a:ext cx="2362200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719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7"/>
          <p:cNvSpPr txBox="1">
            <a:spLocks/>
          </p:cNvSpPr>
          <p:nvPr/>
        </p:nvSpPr>
        <p:spPr>
          <a:xfrm>
            <a:off x="136997" y="1008079"/>
            <a:ext cx="8883000" cy="4860000"/>
          </a:xfrm>
          <a:prstGeom prst="rect">
            <a:avLst/>
          </a:prstGeo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 vert="horz" lIns="68580" tIns="34290" rIns="68580" bIns="34290" rtlCol="0">
            <a:normAutofit/>
          </a:bodyPr>
          <a:lstStyle>
            <a:lvl1pPr marL="342932" indent="-34293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3020" indent="-285777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107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350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593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836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2078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321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564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0066" lvl="1" indent="-232194">
              <a:spcBef>
                <a:spcPts val="0"/>
              </a:spcBef>
              <a:buNone/>
            </a:pPr>
            <a:endParaRPr lang="tr-TR" sz="120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sz="120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sz="120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sz="1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93498" y="3150746"/>
            <a:ext cx="2667867" cy="2079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 dirty="0"/>
          </a:p>
        </p:txBody>
      </p:sp>
      <p:cxnSp>
        <p:nvCxnSpPr>
          <p:cNvPr id="8" name="Düz Bağlayıcı 7"/>
          <p:cNvCxnSpPr/>
          <p:nvPr/>
        </p:nvCxnSpPr>
        <p:spPr>
          <a:xfrm>
            <a:off x="0" y="3456134"/>
            <a:ext cx="4050000" cy="0"/>
          </a:xfrm>
          <a:prstGeom prst="line">
            <a:avLst/>
          </a:prstGeom>
          <a:ln w="12700">
            <a:gradFill flip="none" rotWithShape="1">
              <a:gsLst>
                <a:gs pos="17000">
                  <a:srgbClr val="66FFFF"/>
                </a:gs>
                <a:gs pos="1449">
                  <a:schemeClr val="bg1">
                    <a:lumMod val="95000"/>
                  </a:schemeClr>
                </a:gs>
                <a:gs pos="36000">
                  <a:srgbClr val="EA8EFC"/>
                </a:gs>
                <a:gs pos="70000">
                  <a:srgbClr val="3399FF"/>
                </a:gs>
                <a:gs pos="52000">
                  <a:srgbClr val="FF66CC"/>
                </a:gs>
                <a:gs pos="93000">
                  <a:srgbClr val="66FFFF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-7144" y="3472108"/>
            <a:ext cx="4050000" cy="0"/>
          </a:xfrm>
          <a:prstGeom prst="line">
            <a:avLst/>
          </a:prstGeom>
          <a:ln w="12700">
            <a:gradFill flip="none" rotWithShape="1">
              <a:gsLst>
                <a:gs pos="29000">
                  <a:schemeClr val="accent6"/>
                </a:gs>
                <a:gs pos="0">
                  <a:schemeClr val="bg1">
                    <a:lumMod val="95000"/>
                  </a:schemeClr>
                </a:gs>
                <a:gs pos="17000">
                  <a:schemeClr val="accent1">
                    <a:lumMod val="40000"/>
                    <a:lumOff val="60000"/>
                  </a:schemeClr>
                </a:gs>
                <a:gs pos="51000">
                  <a:srgbClr val="66FFFF"/>
                </a:gs>
                <a:gs pos="100000">
                  <a:schemeClr val="accent1">
                    <a:lumMod val="60000"/>
                    <a:lumOff val="40000"/>
                  </a:schemeClr>
                </a:gs>
                <a:gs pos="67000">
                  <a:srgbClr val="6666FF"/>
                </a:gs>
                <a:gs pos="90000">
                  <a:srgbClr val="FF5050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ikdörtgen 11"/>
          <p:cNvSpPr/>
          <p:nvPr/>
        </p:nvSpPr>
        <p:spPr>
          <a:xfrm>
            <a:off x="4104902" y="3182210"/>
            <a:ext cx="5049000" cy="297000"/>
          </a:xfrm>
          <a:prstGeom prst="rect">
            <a:avLst/>
          </a:prstGeom>
          <a:solidFill>
            <a:schemeClr val="tx2">
              <a:lumMod val="20000"/>
              <a:lumOff val="80000"/>
              <a:alpha val="71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132160" defTabSz="350076">
              <a:tabLst>
                <a:tab pos="1478756" algn="l"/>
                <a:tab pos="1483519" algn="l"/>
              </a:tabLst>
            </a:pPr>
            <a:r>
              <a:rPr lang="tr-TR" sz="1500" b="1" spc="188" dirty="0">
                <a:solidFill>
                  <a:srgbClr val="003366"/>
                </a:solidFill>
              </a:rPr>
              <a:t>Sunum &amp; </a:t>
            </a:r>
            <a:r>
              <a:rPr lang="tr-TR" sz="1500" b="1" spc="188" dirty="0">
                <a:solidFill>
                  <a:srgbClr val="6666FF"/>
                </a:solidFill>
              </a:rPr>
              <a:t>Kapsam</a:t>
            </a:r>
          </a:p>
        </p:txBody>
      </p:sp>
      <p:sp>
        <p:nvSpPr>
          <p:cNvPr id="9" name="Dikdörtgen 8"/>
          <p:cNvSpPr/>
          <p:nvPr/>
        </p:nvSpPr>
        <p:spPr>
          <a:xfrm>
            <a:off x="4286427" y="3718254"/>
            <a:ext cx="4369200" cy="64120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70272" indent="-205979" algn="just">
              <a:spcBef>
                <a:spcPts val="451"/>
              </a:spcBef>
              <a:spcAft>
                <a:spcPts val="900"/>
              </a:spcAft>
              <a:buClr>
                <a:srgbClr val="9999FF"/>
              </a:buClr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rgbClr val="002060"/>
                </a:solidFill>
              </a:rPr>
              <a:t>Sağlık Hizmetleri MYO Tanıtımı</a:t>
            </a:r>
          </a:p>
          <a:p>
            <a:pPr marL="270272" indent="-205979" algn="just">
              <a:spcBef>
                <a:spcPts val="451"/>
              </a:spcBef>
              <a:spcAft>
                <a:spcPts val="900"/>
              </a:spcAft>
              <a:buClr>
                <a:srgbClr val="9999FF"/>
              </a:buClr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rgbClr val="002060"/>
                </a:solidFill>
              </a:rPr>
              <a:t>Sağlık Kurumları İşletmeciliği Bölümü Tanıtımı</a:t>
            </a:r>
          </a:p>
        </p:txBody>
      </p:sp>
    </p:spTree>
    <p:extLst>
      <p:ext uri="{BB962C8B-B14F-4D97-AF65-F5344CB8AC3E}">
        <p14:creationId xmlns:p14="http://schemas.microsoft.com/office/powerpoint/2010/main" val="3449831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7"/>
          <p:cNvSpPr txBox="1">
            <a:spLocks/>
          </p:cNvSpPr>
          <p:nvPr/>
        </p:nvSpPr>
        <p:spPr>
          <a:xfrm>
            <a:off x="136997" y="1008079"/>
            <a:ext cx="8883000" cy="4860000"/>
          </a:xfrm>
          <a:prstGeom prst="rect">
            <a:avLst/>
          </a:prstGeo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 vert="horz" lIns="68580" tIns="34290" rIns="68580" bIns="34290" rtlCol="0">
            <a:normAutofit/>
          </a:bodyPr>
          <a:lstStyle>
            <a:lvl1pPr marL="342932" indent="-34293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3020" indent="-285777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107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350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593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836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2078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321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564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0066" lvl="1" indent="-232194">
              <a:spcBef>
                <a:spcPts val="0"/>
              </a:spcBef>
              <a:buNone/>
            </a:pPr>
            <a:endParaRPr lang="tr-TR" sz="120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sz="120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sz="120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sz="1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93498" y="3150746"/>
            <a:ext cx="2667867" cy="2079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 dirty="0"/>
          </a:p>
        </p:txBody>
      </p:sp>
      <p:cxnSp>
        <p:nvCxnSpPr>
          <p:cNvPr id="8" name="Düz Bağlayıcı 7"/>
          <p:cNvCxnSpPr/>
          <p:nvPr/>
        </p:nvCxnSpPr>
        <p:spPr>
          <a:xfrm>
            <a:off x="0" y="3456134"/>
            <a:ext cx="4050000" cy="0"/>
          </a:xfrm>
          <a:prstGeom prst="line">
            <a:avLst/>
          </a:prstGeom>
          <a:ln w="12700">
            <a:gradFill flip="none" rotWithShape="1">
              <a:gsLst>
                <a:gs pos="17000">
                  <a:srgbClr val="66FFFF"/>
                </a:gs>
                <a:gs pos="1449">
                  <a:schemeClr val="bg1">
                    <a:lumMod val="95000"/>
                  </a:schemeClr>
                </a:gs>
                <a:gs pos="36000">
                  <a:srgbClr val="EA8EFC"/>
                </a:gs>
                <a:gs pos="70000">
                  <a:srgbClr val="3399FF"/>
                </a:gs>
                <a:gs pos="52000">
                  <a:srgbClr val="FF66CC"/>
                </a:gs>
                <a:gs pos="93000">
                  <a:srgbClr val="66FFFF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-7144" y="3472108"/>
            <a:ext cx="4050000" cy="0"/>
          </a:xfrm>
          <a:prstGeom prst="line">
            <a:avLst/>
          </a:prstGeom>
          <a:ln w="12700">
            <a:gradFill flip="none" rotWithShape="1">
              <a:gsLst>
                <a:gs pos="29000">
                  <a:schemeClr val="accent6"/>
                </a:gs>
                <a:gs pos="0">
                  <a:schemeClr val="bg1">
                    <a:lumMod val="95000"/>
                  </a:schemeClr>
                </a:gs>
                <a:gs pos="17000">
                  <a:schemeClr val="accent1">
                    <a:lumMod val="40000"/>
                    <a:lumOff val="60000"/>
                  </a:schemeClr>
                </a:gs>
                <a:gs pos="51000">
                  <a:srgbClr val="66FFFF"/>
                </a:gs>
                <a:gs pos="100000">
                  <a:schemeClr val="accent1">
                    <a:lumMod val="60000"/>
                    <a:lumOff val="40000"/>
                  </a:schemeClr>
                </a:gs>
                <a:gs pos="67000">
                  <a:srgbClr val="6666FF"/>
                </a:gs>
                <a:gs pos="90000">
                  <a:srgbClr val="FF5050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ikdörtgen 11"/>
          <p:cNvSpPr/>
          <p:nvPr/>
        </p:nvSpPr>
        <p:spPr>
          <a:xfrm>
            <a:off x="3746054" y="3182210"/>
            <a:ext cx="5400000" cy="297000"/>
          </a:xfrm>
          <a:prstGeom prst="rect">
            <a:avLst/>
          </a:prstGeom>
          <a:solidFill>
            <a:schemeClr val="tx2">
              <a:lumMod val="20000"/>
              <a:lumOff val="80000"/>
              <a:alpha val="71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65485" defTabSz="350076">
              <a:tabLst>
                <a:tab pos="1478756" algn="l"/>
                <a:tab pos="1483519" algn="l"/>
              </a:tabLst>
            </a:pPr>
            <a:r>
              <a:rPr lang="tr-TR" sz="1500" b="1" spc="188" dirty="0">
                <a:solidFill>
                  <a:srgbClr val="003366"/>
                </a:solidFill>
              </a:rPr>
              <a:t>Sağlık Hizmetleri MYO &amp; </a:t>
            </a:r>
            <a:r>
              <a:rPr lang="tr-TR" sz="1500" b="1" spc="188" dirty="0">
                <a:solidFill>
                  <a:srgbClr val="6666FF"/>
                </a:solidFill>
              </a:rPr>
              <a:t>Genel Tanıtımı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3871758" y="3914718"/>
            <a:ext cx="3757780" cy="20774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70272" indent="-205979">
              <a:spcBef>
                <a:spcPts val="451"/>
              </a:spcBef>
              <a:spcAft>
                <a:spcPts val="450"/>
              </a:spcAft>
              <a:buClr>
                <a:srgbClr val="9999FF"/>
              </a:buClr>
              <a:buFont typeface="Wingdings" panose="05000000000000000000" pitchFamily="2" charset="2"/>
              <a:buChar char="§"/>
            </a:pPr>
            <a:r>
              <a:rPr lang="tr-TR" sz="1350" dirty="0">
                <a:solidFill>
                  <a:srgbClr val="002060"/>
                </a:solidFill>
                <a:latin typeface="Century Gothic" panose="020B0502020202020204" pitchFamily="34" charset="0"/>
              </a:rPr>
              <a:t>Genel Tanıtım</a:t>
            </a:r>
          </a:p>
        </p:txBody>
      </p:sp>
      <p:sp>
        <p:nvSpPr>
          <p:cNvPr id="15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3606908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Sağlık Hizmetleri MYO Genel Tanıtımı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438307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5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AA41CACD-2F2C-164F-B6EE-28F7F1D61566}"/>
              </a:ext>
            </a:extLst>
          </p:cNvPr>
          <p:cNvSpPr txBox="1"/>
          <p:nvPr/>
        </p:nvSpPr>
        <p:spPr>
          <a:xfrm>
            <a:off x="314688" y="2124810"/>
            <a:ext cx="5473043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r-TR" altLang="tr-TR" b="1" u="sng" dirty="0"/>
              <a:t>Sağlık Hizmetleri MYO Müdürü: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tr-TR" altLang="tr-TR" dirty="0"/>
              <a:t>Doç. Dr. Aylin AYDIN SAYILAN</a:t>
            </a:r>
          </a:p>
          <a:p>
            <a:pPr>
              <a:lnSpc>
                <a:spcPct val="90000"/>
              </a:lnSpc>
            </a:pPr>
            <a:endParaRPr lang="tr-TR" altLang="tr-TR" b="1" dirty="0"/>
          </a:p>
          <a:p>
            <a:pPr>
              <a:lnSpc>
                <a:spcPct val="90000"/>
              </a:lnSpc>
            </a:pPr>
            <a:r>
              <a:rPr lang="tr-TR" altLang="tr-TR" b="1" u="sng" dirty="0"/>
              <a:t>Yüksekokul Sekreteri: </a:t>
            </a:r>
          </a:p>
          <a:p>
            <a:pPr>
              <a:lnSpc>
                <a:spcPct val="90000"/>
              </a:lnSpc>
            </a:pPr>
            <a:r>
              <a:rPr lang="tr-TR" altLang="tr-TR" dirty="0"/>
              <a:t>Mürüvvet YILMAZ</a:t>
            </a:r>
          </a:p>
          <a:p>
            <a:pPr>
              <a:lnSpc>
                <a:spcPct val="90000"/>
              </a:lnSpc>
            </a:pPr>
            <a:endParaRPr lang="tr-TR" altLang="tr-TR" b="1" dirty="0"/>
          </a:p>
          <a:p>
            <a:pPr>
              <a:lnSpc>
                <a:spcPct val="90000"/>
              </a:lnSpc>
            </a:pPr>
            <a:r>
              <a:rPr lang="tr-TR" altLang="tr-TR" b="1" u="sng" dirty="0"/>
              <a:t>Müdür Yardımcıları: </a:t>
            </a:r>
          </a:p>
          <a:p>
            <a:pPr>
              <a:lnSpc>
                <a:spcPct val="90000"/>
              </a:lnSpc>
            </a:pPr>
            <a:r>
              <a:rPr lang="tr-TR" altLang="tr-TR" dirty="0" err="1"/>
              <a:t>Öğr</a:t>
            </a:r>
            <a:r>
              <a:rPr lang="tr-TR" altLang="tr-TR" dirty="0"/>
              <a:t>. Gör. Beyza AKÇAY MALKOÇ</a:t>
            </a:r>
          </a:p>
          <a:p>
            <a:pPr>
              <a:lnSpc>
                <a:spcPct val="90000"/>
              </a:lnSpc>
            </a:pPr>
            <a:r>
              <a:rPr lang="tr-TR" altLang="tr-TR" dirty="0" err="1"/>
              <a:t>Öğr</a:t>
            </a:r>
            <a:r>
              <a:rPr lang="tr-TR" altLang="tr-TR" dirty="0"/>
              <a:t>. Gör. Nilüfer ÇEKEN ÖZBAY</a:t>
            </a:r>
          </a:p>
          <a:p>
            <a:endParaRPr lang="tr-TR" dirty="0"/>
          </a:p>
        </p:txBody>
      </p:sp>
      <p:sp>
        <p:nvSpPr>
          <p:cNvPr id="12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3781446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Sağlık Hizmetleri MYO Genel Tanıtımı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438307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6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AA41CACD-2F2C-164F-B6EE-28F7F1D61566}"/>
              </a:ext>
            </a:extLst>
          </p:cNvPr>
          <p:cNvSpPr txBox="1"/>
          <p:nvPr/>
        </p:nvSpPr>
        <p:spPr>
          <a:xfrm>
            <a:off x="314688" y="2124809"/>
            <a:ext cx="6013616" cy="256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tr-TR" sz="2000" b="1" i="1" dirty="0"/>
              <a:t>İLETİŞİM</a:t>
            </a:r>
            <a:endParaRPr lang="tr-TR" b="1" i="1" dirty="0"/>
          </a:p>
          <a:p>
            <a:r>
              <a:rPr lang="tr-TR" b="1" dirty="0"/>
              <a:t>Telefon	: 	0288 214 38 25</a:t>
            </a:r>
            <a:endParaRPr lang="tr-TR" dirty="0"/>
          </a:p>
          <a:p>
            <a:r>
              <a:rPr lang="tr-TR" b="1" dirty="0"/>
              <a:t>Faks 	: 	0288 214 30 63</a:t>
            </a:r>
            <a:endParaRPr lang="tr-TR" dirty="0"/>
          </a:p>
          <a:p>
            <a:r>
              <a:rPr lang="tr-TR" b="1" dirty="0"/>
              <a:t>E-Posta 	:	</a:t>
            </a:r>
            <a:r>
              <a:rPr lang="tr-TR" b="1" dirty="0" err="1"/>
              <a:t>shmyo@klu.edu.tr</a:t>
            </a:r>
            <a:endParaRPr lang="tr-TR" dirty="0"/>
          </a:p>
          <a:p>
            <a:r>
              <a:rPr lang="tr-TR" b="1" dirty="0"/>
              <a:t>Adres 	: 	Kavaklı Yerleşkesi </a:t>
            </a:r>
            <a:r>
              <a:rPr lang="tr-TR" b="1" dirty="0" err="1"/>
              <a:t>Değirmencik</a:t>
            </a:r>
            <a:r>
              <a:rPr lang="tr-TR" b="1" dirty="0"/>
              <a:t> Yolu 2. Km</a:t>
            </a:r>
            <a:br>
              <a:rPr lang="tr-TR" b="1" dirty="0"/>
            </a:br>
            <a:r>
              <a:rPr lang="tr-TR" b="1" dirty="0"/>
              <a:t>			       Kavaklı Beldesi / KIRKLARELİ</a:t>
            </a:r>
            <a:endParaRPr lang="tr-TR" altLang="tr-TR" b="1" dirty="0"/>
          </a:p>
          <a:p>
            <a:pPr>
              <a:lnSpc>
                <a:spcPct val="90000"/>
              </a:lnSpc>
              <a:buFontTx/>
              <a:buNone/>
            </a:pPr>
            <a:endParaRPr lang="tr-TR" altLang="tr-TR" b="1" dirty="0"/>
          </a:p>
          <a:p>
            <a:pPr>
              <a:lnSpc>
                <a:spcPct val="90000"/>
              </a:lnSpc>
              <a:buFontTx/>
              <a:buNone/>
            </a:pPr>
            <a:r>
              <a:rPr lang="tr-TR" altLang="tr-TR" b="1" dirty="0"/>
              <a:t>Web sitesi : 	</a:t>
            </a:r>
            <a:r>
              <a:rPr lang="tr-TR" altLang="tr-TR" b="1" u="sng" dirty="0">
                <a:solidFill>
                  <a:srgbClr val="01ACC0"/>
                </a:solidFill>
              </a:rPr>
              <a:t>http://</a:t>
            </a:r>
            <a:r>
              <a:rPr lang="tr-TR" altLang="tr-TR" b="1" u="sng" dirty="0" err="1">
                <a:solidFill>
                  <a:srgbClr val="01ACC0"/>
                </a:solidFill>
              </a:rPr>
              <a:t>shmyo.klu.edu.tr</a:t>
            </a:r>
            <a:r>
              <a:rPr lang="tr-TR" altLang="tr-TR" b="1" u="sng" dirty="0">
                <a:solidFill>
                  <a:srgbClr val="01ACC0"/>
                </a:solidFill>
              </a:rPr>
              <a:t>/</a:t>
            </a:r>
            <a:endParaRPr lang="tr-TR" altLang="tr-TR" b="1" dirty="0"/>
          </a:p>
          <a:p>
            <a:endParaRPr lang="tr-TR" dirty="0"/>
          </a:p>
        </p:txBody>
      </p:sp>
      <p:sp>
        <p:nvSpPr>
          <p:cNvPr id="10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4140729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Sağlık Hizmetleri MYO Genel Tanıtımı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438307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7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pic>
        <p:nvPicPr>
          <p:cNvPr id="12" name="Picture 2" descr="C:\Users\win7\Desktop\Yeni klasör\shmyo_gr_19-02-2015_8bfaf.jpg">
            <a:extLst>
              <a:ext uri="{FF2B5EF4-FFF2-40B4-BE49-F238E27FC236}">
                <a16:creationId xmlns:a16="http://schemas.microsoft.com/office/drawing/2014/main" id="{BA459A29-A7A7-9648-B42F-0596D5209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403" y="1870159"/>
            <a:ext cx="6823110" cy="399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4028439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Sağlık Hizmetleri MYO Genel Tanıtımı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438307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8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pic>
        <p:nvPicPr>
          <p:cNvPr id="46082" name="Picture 2" descr="https://shmyo.klu.edu.tr/yonetim/dosyalar/birimler/shmyo/resimler/shmyo_gr_10-06-2022_1cefe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3773" y="2101755"/>
            <a:ext cx="7792872" cy="3765645"/>
          </a:xfrm>
          <a:prstGeom prst="rect">
            <a:avLst/>
          </a:prstGeom>
          <a:noFill/>
        </p:spPr>
      </p:pic>
      <p:sp>
        <p:nvSpPr>
          <p:cNvPr id="12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2385372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Sağlık Hizmetleri MYO Genel Tanıtımı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438307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9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pic>
        <p:nvPicPr>
          <p:cNvPr id="12" name="Picture 3" descr="C:\Users\win7\Desktop\Yeni klasör\shmyo_gr_19-02-2015_55f21.jpg">
            <a:extLst>
              <a:ext uri="{FF2B5EF4-FFF2-40B4-BE49-F238E27FC236}">
                <a16:creationId xmlns:a16="http://schemas.microsoft.com/office/drawing/2014/main" id="{9B01843B-4856-3D48-ADF7-6852AC40A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390" y="2112476"/>
            <a:ext cx="6644729" cy="373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3803466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Sağlık Hizmetleri MYO Genel Tanıtımı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438307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10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pic>
        <p:nvPicPr>
          <p:cNvPr id="12" name="Picture 2" descr="C:\Users\win7\Desktop\Yeni klasör\shmyo_gr_19-02-2015_b7426.jpg">
            <a:extLst>
              <a:ext uri="{FF2B5EF4-FFF2-40B4-BE49-F238E27FC236}">
                <a16:creationId xmlns:a16="http://schemas.microsoft.com/office/drawing/2014/main" id="{73576F8E-9FBB-F148-9F76-3FFF8BC9E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982" y="2122867"/>
            <a:ext cx="6606543" cy="371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3015262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Sağlık Hizmetleri MYO Genel Tanıtımı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438307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11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pic>
        <p:nvPicPr>
          <p:cNvPr id="14" name="Picture 2" descr="C:\Users\win7\Desktop\Yeni klasör\shmyo_gr_15-08-2014_36b9f.jpg">
            <a:extLst>
              <a:ext uri="{FF2B5EF4-FFF2-40B4-BE49-F238E27FC236}">
                <a16:creationId xmlns:a16="http://schemas.microsoft.com/office/drawing/2014/main" id="{1E4559DC-5F04-934B-874E-D7BBA74DB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982" y="2143108"/>
            <a:ext cx="6582105" cy="371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3047808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Sağlık Hizmetleri MYO Genel Tanıtımı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438307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12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AA41CACD-2F2C-164F-B6EE-28F7F1D61566}"/>
              </a:ext>
            </a:extLst>
          </p:cNvPr>
          <p:cNvSpPr txBox="1"/>
          <p:nvPr/>
        </p:nvSpPr>
        <p:spPr>
          <a:xfrm>
            <a:off x="314687" y="1948163"/>
            <a:ext cx="68230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tr-TR" sz="2400" b="1" u="sng" dirty="0"/>
              <a:t>BÖLÜMLER  VE PROGRAMLAR</a:t>
            </a:r>
          </a:p>
          <a:p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YÖNETİM VE ORGANİZASYON BÖLÜMÜ</a:t>
            </a:r>
          </a:p>
          <a:p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        * Sağlık Kurumları İşletmeciliği Programı</a:t>
            </a:r>
          </a:p>
          <a:p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TIBBİ HİZMETLER VE TEKNİKLERİ BÖLÜMÜ</a:t>
            </a:r>
          </a:p>
          <a:p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        * Tıbbi Laboratuvar Teknikleri Programı</a:t>
            </a:r>
          </a:p>
          <a:p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        * Tıbbi Dokümantasyon ve Sekreterlik Programı</a:t>
            </a:r>
          </a:p>
          <a:p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        * Tıbbi Tanıtım ve Pazarlama Programı</a:t>
            </a:r>
          </a:p>
          <a:p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        * </a:t>
            </a:r>
            <a:r>
              <a:rPr lang="tr-TR" dirty="0" err="1">
                <a:ea typeface="Calibri" panose="020F0502020204030204" pitchFamily="34" charset="0"/>
                <a:cs typeface="Times New Roman" panose="02020603050405020304" pitchFamily="18" charset="0"/>
              </a:rPr>
              <a:t>Optisyenlik</a:t>
            </a:r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 Programı</a:t>
            </a:r>
          </a:p>
          <a:p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        * İlk ve Acil Yardım</a:t>
            </a:r>
          </a:p>
          <a:p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ÇOCUK VE GENÇLİK HİZMETLERİ BÖLÜMÜ</a:t>
            </a:r>
          </a:p>
          <a:p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         * Çocuk Gelişimi Programı</a:t>
            </a:r>
          </a:p>
          <a:p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SAĞLIK BAKIM HİZMETLERİ BÖLÜMÜ</a:t>
            </a:r>
          </a:p>
          <a:p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         * Yaşlı Bakımı Programı</a:t>
            </a:r>
          </a:p>
        </p:txBody>
      </p:sp>
      <p:sp>
        <p:nvSpPr>
          <p:cNvPr id="12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3474802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Sağlık Hizmetleri MYO Genel Tanıtımı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438307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13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AA41CACD-2F2C-164F-B6EE-28F7F1D61566}"/>
              </a:ext>
            </a:extLst>
          </p:cNvPr>
          <p:cNvSpPr txBox="1"/>
          <p:nvPr/>
        </p:nvSpPr>
        <p:spPr>
          <a:xfrm>
            <a:off x="314687" y="1948163"/>
            <a:ext cx="668878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tr-TR" sz="2400" b="1" u="sng" dirty="0"/>
              <a:t>BÖLÜM DERSLİKLERİ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tr-TR" sz="2000" b="1" i="1" dirty="0">
                <a:solidFill>
                  <a:srgbClr val="003399"/>
                </a:solidFill>
              </a:rPr>
              <a:t>SH 101-102</a:t>
            </a:r>
          </a:p>
          <a:p>
            <a:r>
              <a:rPr lang="tr-TR" sz="2000" dirty="0"/>
              <a:t>      Kantinin yanında bulunan dersliklerdir.</a:t>
            </a:r>
          </a:p>
          <a:p>
            <a:endParaRPr lang="tr-TR" sz="2000" dirty="0"/>
          </a:p>
          <a:p>
            <a:pPr marL="342900" indent="-342900">
              <a:buFont typeface="Wingdings" pitchFamily="2" charset="2"/>
              <a:buChar char="ü"/>
            </a:pPr>
            <a:r>
              <a:rPr lang="tr-TR" sz="2000" b="1" i="1" dirty="0">
                <a:solidFill>
                  <a:srgbClr val="003399"/>
                </a:solidFill>
              </a:rPr>
              <a:t>SH 103-104-105-106</a:t>
            </a:r>
          </a:p>
          <a:p>
            <a:r>
              <a:rPr lang="tr-TR" sz="2000" dirty="0"/>
              <a:t>      Öğrenci yemekhanesi yanında bulunan dersliklerdir.</a:t>
            </a:r>
          </a:p>
          <a:p>
            <a:endParaRPr lang="tr-TR" sz="2000" dirty="0"/>
          </a:p>
          <a:p>
            <a:pPr marL="342900" indent="-342900">
              <a:buFont typeface="Wingdings" pitchFamily="2" charset="2"/>
              <a:buChar char="ü"/>
            </a:pPr>
            <a:r>
              <a:rPr lang="tr-TR" sz="2000" b="1" i="1" dirty="0">
                <a:solidFill>
                  <a:srgbClr val="003399"/>
                </a:solidFill>
              </a:rPr>
              <a:t>101’den 402’ye kadar Derslikler, Bilgisayar </a:t>
            </a:r>
            <a:r>
              <a:rPr lang="tr-TR" sz="2000" b="1" i="1" dirty="0" err="1">
                <a:solidFill>
                  <a:srgbClr val="003399"/>
                </a:solidFill>
              </a:rPr>
              <a:t>Laboratuvarı</a:t>
            </a:r>
            <a:endParaRPr lang="tr-TR" sz="2000" b="1" i="1" dirty="0">
              <a:solidFill>
                <a:srgbClr val="003399"/>
              </a:solidFill>
            </a:endParaRPr>
          </a:p>
          <a:p>
            <a:r>
              <a:rPr lang="tr-TR" sz="2000" dirty="0"/>
              <a:t>      Sağlık Hizmetleri MYO binasında bulunan dersliklerdir.</a:t>
            </a:r>
          </a:p>
          <a:p>
            <a:r>
              <a:rPr lang="tr-TR" sz="2000" dirty="0"/>
              <a:t>      </a:t>
            </a:r>
          </a:p>
        </p:txBody>
      </p:sp>
      <p:sp>
        <p:nvSpPr>
          <p:cNvPr id="12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223569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Sağlık Hizmetleri MYO Genel Tanıtımı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14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AA41CACD-2F2C-164F-B6EE-28F7F1D61566}"/>
              </a:ext>
            </a:extLst>
          </p:cNvPr>
          <p:cNvSpPr txBox="1"/>
          <p:nvPr/>
        </p:nvSpPr>
        <p:spPr>
          <a:xfrm>
            <a:off x="485266" y="1810267"/>
            <a:ext cx="8235653" cy="4516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tr-TR" sz="2400" b="1" u="sng" dirty="0"/>
              <a:t>KÜTÜPHANE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tr-TR" sz="2000" dirty="0">
                <a:ea typeface="Calibri" panose="020F0502020204030204" pitchFamily="34" charset="0"/>
                <a:cs typeface="Times New Roman" panose="02020603050405020304" pitchFamily="18" charset="0"/>
              </a:rPr>
              <a:t>Kütüphane 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web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sayfası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elektronik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veri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tabanları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elektronik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kaynaklar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elektronik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dergiler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kütüphaneler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arası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belge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sağlama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ödünç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verme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bilgi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tarama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, video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etkinlikleri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ile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kullanıcılarına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çağdaş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hizmetler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sunmaktadır</a:t>
            </a:r>
            <a:r>
              <a:rPr lang="en-AU" sz="2000" dirty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tr-TR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tr-TR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tr-TR" sz="2000" dirty="0">
                <a:ea typeface="Calibri" panose="020F0502020204030204" pitchFamily="34" charset="0"/>
                <a:cs typeface="Times New Roman" panose="02020603050405020304" pitchFamily="18" charset="0"/>
              </a:rPr>
              <a:t>Merkez Kütüphane, öğrenciler ile akademik ve idari personele </a:t>
            </a:r>
            <a:r>
              <a:rPr lang="tr-TR" sz="20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üye olmak şartıyla kütüphane hizmetlerinden yararlanma imkanı </a:t>
            </a:r>
            <a:r>
              <a:rPr lang="tr-TR" sz="2000" dirty="0">
                <a:ea typeface="Calibri" panose="020F0502020204030204" pitchFamily="34" charset="0"/>
                <a:cs typeface="Times New Roman" panose="02020603050405020304" pitchFamily="18" charset="0"/>
              </a:rPr>
              <a:t>sunmaktadır.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tr-TR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tr-TR" sz="2000" dirty="0">
                <a:ea typeface="Calibri" panose="020F0502020204030204" pitchFamily="34" charset="0"/>
                <a:cs typeface="Times New Roman" panose="02020603050405020304" pitchFamily="18" charset="0"/>
              </a:rPr>
              <a:t>Süreli yayınlar açık raf düzeninde yerleştirilmiştir. İnternet ortamında kütüphane malzemesini taramak için Merkez Kütüphane WEB sitesindeki </a:t>
            </a:r>
            <a:r>
              <a:rPr lang="tr-TR" sz="20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“katalog tarama” </a:t>
            </a:r>
            <a:r>
              <a:rPr lang="tr-TR" sz="2000" dirty="0">
                <a:ea typeface="Calibri" panose="020F0502020204030204" pitchFamily="34" charset="0"/>
                <a:cs typeface="Times New Roman" panose="02020603050405020304" pitchFamily="18" charset="0"/>
              </a:rPr>
              <a:t>menüsüne girerek koleksiyon taranabilmektedir.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AU" sz="2000" b="1" dirty="0" err="1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Ayrıntılı</a:t>
            </a:r>
            <a:r>
              <a:rPr lang="en-AU" sz="2000" b="1" dirty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Bilgi </a:t>
            </a:r>
            <a:r>
              <a:rPr lang="en-AU" sz="2000" b="1" dirty="0" err="1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İçin</a:t>
            </a:r>
            <a:r>
              <a:rPr lang="en-AU" sz="2000" b="1" dirty="0">
                <a:solidFill>
                  <a:srgbClr val="7F7F7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AU" sz="2000" b="1" u="sng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http://</a:t>
            </a:r>
            <a:r>
              <a:rPr lang="en-AU" sz="2000" b="1" u="sng" dirty="0" err="1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kddb.klu.edu.tr</a:t>
            </a:r>
            <a:r>
              <a:rPr lang="en-AU" sz="2000" b="1" u="sng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lang="tr-TR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687131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17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292137" y="5664055"/>
            <a:ext cx="2700000" cy="194720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Koordinatörlüğü-2019</a:t>
            </a: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Sağlık Hizmetleri MYO Genel Tanıtımı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438307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15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graphicFrame>
        <p:nvGraphicFramePr>
          <p:cNvPr id="12" name="Tablo 11">
            <a:extLst>
              <a:ext uri="{FF2B5EF4-FFF2-40B4-BE49-F238E27FC236}">
                <a16:creationId xmlns:a16="http://schemas.microsoft.com/office/drawing/2014/main" id="{D7C21F9D-3FC2-AA42-9AB9-D074F55C52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529557"/>
              </p:ext>
            </p:extLst>
          </p:nvPr>
        </p:nvGraphicFramePr>
        <p:xfrm>
          <a:off x="283541" y="2109324"/>
          <a:ext cx="8632699" cy="369082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1197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2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8028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bg1"/>
                          </a:solidFill>
                        </a:rPr>
                        <a:t>Sunulan Hizmet</a:t>
                      </a:r>
                    </a:p>
                  </a:txBody>
                  <a:tcPr anchor="ctr">
                    <a:solidFill>
                      <a:srgbClr val="2439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bg1"/>
                          </a:solidFill>
                        </a:rPr>
                        <a:t>Adet</a:t>
                      </a:r>
                    </a:p>
                  </a:txBody>
                  <a:tcPr anchor="ctr">
                    <a:solidFill>
                      <a:srgbClr val="2439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403"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Kitap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56.056</a:t>
                      </a:r>
                    </a:p>
                  </a:txBody>
                  <a:tcPr marR="360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403"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E-Dergi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30.842</a:t>
                      </a:r>
                    </a:p>
                  </a:txBody>
                  <a:tcPr marR="3600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403"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Aboneliği Devam Eden Dergi (Basılı)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-</a:t>
                      </a:r>
                    </a:p>
                  </a:txBody>
                  <a:tcPr marR="360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403"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Ciltli</a:t>
                      </a:r>
                      <a:r>
                        <a:rPr lang="tr-TR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Dergi</a:t>
                      </a:r>
                      <a:endParaRPr lang="tr-TR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565</a:t>
                      </a:r>
                    </a:p>
                  </a:txBody>
                  <a:tcPr marR="3600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403"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Tez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542</a:t>
                      </a:r>
                    </a:p>
                  </a:txBody>
                  <a:tcPr marR="3600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403"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Tam Metin</a:t>
                      </a:r>
                      <a:r>
                        <a:rPr lang="tr-TR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Veri Tabanı</a:t>
                      </a:r>
                      <a:endParaRPr lang="tr-TR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49</a:t>
                      </a:r>
                    </a:p>
                  </a:txBody>
                  <a:tcPr marR="3600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1403"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Bibliyografik Veri</a:t>
                      </a:r>
                      <a:r>
                        <a:rPr lang="tr-TR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Tabanı</a:t>
                      </a:r>
                      <a:endParaRPr lang="tr-TR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9</a:t>
                      </a:r>
                    </a:p>
                  </a:txBody>
                  <a:tcPr marR="3600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1403"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Nadir</a:t>
                      </a:r>
                      <a:r>
                        <a:rPr lang="tr-TR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Eserler</a:t>
                      </a:r>
                      <a:endParaRPr lang="tr-TR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580</a:t>
                      </a:r>
                    </a:p>
                  </a:txBody>
                  <a:tcPr marR="3600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1403"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E-Kitap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273.629</a:t>
                      </a:r>
                    </a:p>
                  </a:txBody>
                  <a:tcPr marR="36000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1403">
                <a:tc>
                  <a:txBody>
                    <a:bodyPr/>
                    <a:lstStyle/>
                    <a:p>
                      <a:r>
                        <a:rPr lang="tr-TR" b="1" dirty="0">
                          <a:solidFill>
                            <a:srgbClr val="01ACC0"/>
                          </a:solidFill>
                        </a:rPr>
                        <a:t>TOPLAM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rgbClr val="01ACC0"/>
                          </a:solidFill>
                        </a:rPr>
                        <a:t>362.272</a:t>
                      </a:r>
                    </a:p>
                  </a:txBody>
                  <a:tcPr marR="36000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3642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Sağlık Hizmetleri MYO Genel Tanıtımı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16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AA41CACD-2F2C-164F-B6EE-28F7F1D61566}"/>
              </a:ext>
            </a:extLst>
          </p:cNvPr>
          <p:cNvSpPr txBox="1"/>
          <p:nvPr/>
        </p:nvSpPr>
        <p:spPr>
          <a:xfrm>
            <a:off x="302819" y="1932359"/>
            <a:ext cx="8538361" cy="4075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tr-TR" sz="2000" b="1" u="sng" dirty="0"/>
              <a:t>YEMEKHANE VE KAFETERYA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Öğrencilerin yemek ihtiyaçlarının karşılanması için yerleşkemizde bulunan öğrenci yemekhanesinde </a:t>
            </a:r>
            <a:r>
              <a:rPr lang="tr-TR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mevsime göre gerekli kalori ihtiyacı hesaplanarak </a:t>
            </a:r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hizmet vermektedir.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tr-TR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Öğrencilere yemek hizmeti</a:t>
            </a:r>
            <a:r>
              <a:rPr lang="tr-TR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11.30 - 18.00 saatleri arasında</a:t>
            </a:r>
            <a:r>
              <a:rPr lang="tr-TR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sunulmaktadır.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tr-TR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SKS Daire Başkanlığı bünyesinde görevli personel tarafından öğrencilere </a:t>
            </a:r>
            <a:r>
              <a:rPr lang="tr-TR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yemek hizmetinin en kaliteli ve sağlıklı biçimde verilmesi için yemekhane ve yemek üretim tesisleri düzenli olarak denetlenmektedir. 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tr-TR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tr-TR" dirty="0">
                <a:ea typeface="Calibri" panose="020F0502020204030204" pitchFamily="34" charset="0"/>
                <a:cs typeface="Times New Roman" panose="02020603050405020304" pitchFamily="18" charset="0"/>
              </a:rPr>
              <a:t>Ayrıca; öğrencilerimizin beslenme gereksinmelerine seçenek oluşturmak ve boş zamanlarında gidebilecekleri mekânlar oluşturmak amacıyla yerleşkemizde kantin ve kafeterya hizmet vermektedir. </a:t>
            </a:r>
            <a:endParaRPr lang="tr-TR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1929260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Sağlık Hizmetleri MYO Genel Tanıtımı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17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AA41CACD-2F2C-164F-B6EE-28F7F1D61566}"/>
              </a:ext>
            </a:extLst>
          </p:cNvPr>
          <p:cNvSpPr txBox="1"/>
          <p:nvPr/>
        </p:nvSpPr>
        <p:spPr>
          <a:xfrm>
            <a:off x="314687" y="1948163"/>
            <a:ext cx="8632717" cy="344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tr-TR" sz="2400" b="1" u="sng" dirty="0"/>
              <a:t>KAMPÜSTE YAŞAM</a:t>
            </a:r>
          </a:p>
          <a:p>
            <a:pPr marL="342900" indent="-342900" algn="just">
              <a:lnSpc>
                <a:spcPct val="80000"/>
              </a:lnSpc>
              <a:buFont typeface="Wingdings" pitchFamily="2" charset="2"/>
              <a:buChar char="ü"/>
            </a:pPr>
            <a:r>
              <a:rPr lang="tr-TR" altLang="ko-KR" dirty="0">
                <a:ea typeface="Calibri" panose="020F0502020204030204" pitchFamily="34" charset="0"/>
                <a:cs typeface="Times New Roman" panose="02020603050405020304" pitchFamily="18" charset="0"/>
              </a:rPr>
              <a:t>Kampüse giriş çıkışlar öğrenci kimlik kartları ile gerçekleştirilmektedir. Bilgisayar sistemine bağlı, giriş çıkış saatlerinin kayıtlandığı turnike sistemi ile giriş çıkış işlemleri yapılmaktadır.  </a:t>
            </a:r>
          </a:p>
          <a:p>
            <a:pPr marL="342900" indent="-342900" algn="just">
              <a:lnSpc>
                <a:spcPct val="80000"/>
              </a:lnSpc>
              <a:buFont typeface="Wingdings" pitchFamily="2" charset="2"/>
              <a:buChar char="ü"/>
            </a:pPr>
            <a:endParaRPr lang="tr-TR" altLang="ko-KR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80000"/>
              </a:lnSpc>
              <a:buFont typeface="Wingdings" pitchFamily="2" charset="2"/>
              <a:buChar char="ü"/>
            </a:pPr>
            <a:r>
              <a:rPr lang="tr-TR" altLang="ko-KR" dirty="0">
                <a:ea typeface="Calibri" panose="020F0502020204030204" pitchFamily="34" charset="0"/>
                <a:cs typeface="Times New Roman" panose="02020603050405020304" pitchFamily="18" charset="0"/>
              </a:rPr>
              <a:t>Öğrenci kimlik kartları kısa süre içinde öğrenci işleri bürosu tarafından öğrencilere imza karşılığı teslim edilecektir. </a:t>
            </a:r>
          </a:p>
          <a:p>
            <a:pPr marL="342900" indent="-342900" algn="just">
              <a:lnSpc>
                <a:spcPct val="80000"/>
              </a:lnSpc>
              <a:buFont typeface="Wingdings" pitchFamily="2" charset="2"/>
              <a:buChar char="ü"/>
            </a:pPr>
            <a:endParaRPr lang="tr-TR" altLang="ko-KR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80000"/>
              </a:lnSpc>
              <a:buFont typeface="Wingdings" pitchFamily="2" charset="2"/>
              <a:buChar char="ü"/>
            </a:pPr>
            <a:r>
              <a:rPr lang="tr-TR" altLang="ko-KR" dirty="0">
                <a:ea typeface="Calibri" panose="020F0502020204030204" pitchFamily="34" charset="0"/>
                <a:cs typeface="Times New Roman" panose="02020603050405020304" pitchFamily="18" charset="0"/>
              </a:rPr>
              <a:t>Kampüs içinde bir kantin, biri öğrencilere biri personele ait olmak üzere iki yemekhane bulunmaktadır. </a:t>
            </a:r>
          </a:p>
          <a:p>
            <a:pPr marL="342900" indent="-342900" algn="just">
              <a:lnSpc>
                <a:spcPct val="80000"/>
              </a:lnSpc>
              <a:buFont typeface="Wingdings" pitchFamily="2" charset="2"/>
              <a:buChar char="ü"/>
            </a:pPr>
            <a:endParaRPr lang="tr-TR" altLang="ko-KR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80000"/>
              </a:lnSpc>
              <a:buFont typeface="Wingdings" pitchFamily="2" charset="2"/>
              <a:buChar char="ü"/>
            </a:pPr>
            <a:r>
              <a:rPr lang="tr-TR" altLang="ko-KR" dirty="0">
                <a:ea typeface="Calibri" panose="020F0502020204030204" pitchFamily="34" charset="0"/>
                <a:cs typeface="Times New Roman" panose="02020603050405020304" pitchFamily="18" charset="0"/>
              </a:rPr>
              <a:t>Öğrenci yemekhanesinde yemek yiyebilmek için öğrencinin öğrenci kimlik kartına sahip olması gerekmektedir. </a:t>
            </a:r>
          </a:p>
          <a:p>
            <a:pPr algn="just">
              <a:lnSpc>
                <a:spcPct val="80000"/>
              </a:lnSpc>
            </a:pPr>
            <a:endParaRPr lang="en-US" altLang="ko-KR" sz="2000" dirty="0">
              <a:latin typeface="Verdana" pitchFamily="34" charset="0"/>
              <a:ea typeface="굴림" charset="-127"/>
            </a:endParaRPr>
          </a:p>
        </p:txBody>
      </p:sp>
      <p:sp>
        <p:nvSpPr>
          <p:cNvPr id="10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407794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Sağlık Hizmetleri MYO Genel Tanıtımı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18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AA41CACD-2F2C-164F-B6EE-28F7F1D61566}"/>
              </a:ext>
            </a:extLst>
          </p:cNvPr>
          <p:cNvSpPr txBox="1"/>
          <p:nvPr/>
        </p:nvSpPr>
        <p:spPr>
          <a:xfrm>
            <a:off x="314687" y="1948163"/>
            <a:ext cx="8632717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tr-TR" sz="2400" b="1" u="sng" dirty="0"/>
              <a:t>KAMPÜSTE YAŞAM</a:t>
            </a:r>
          </a:p>
          <a:p>
            <a:pPr algn="just">
              <a:lnSpc>
                <a:spcPct val="80000"/>
              </a:lnSpc>
            </a:pPr>
            <a:endParaRPr lang="tr-TR" altLang="ko-KR" sz="2000" dirty="0">
              <a:latin typeface="Verdana" pitchFamily="34" charset="0"/>
              <a:ea typeface="굴림" charset="-127"/>
            </a:endParaRPr>
          </a:p>
          <a:p>
            <a:pPr marL="342900" indent="-342900" algn="just">
              <a:lnSpc>
                <a:spcPct val="80000"/>
              </a:lnSpc>
              <a:buFont typeface="Wingdings" pitchFamily="2" charset="2"/>
              <a:buChar char="ü"/>
            </a:pPr>
            <a:r>
              <a:rPr lang="tr-TR" altLang="ko-KR" dirty="0" err="1">
                <a:ea typeface="Calibri" panose="020F0502020204030204" pitchFamily="34" charset="0"/>
                <a:cs typeface="Times New Roman" panose="02020603050405020304" pitchFamily="18" charset="0"/>
              </a:rPr>
              <a:t>Kampüsümüz</a:t>
            </a:r>
            <a:r>
              <a:rPr lang="tr-TR" altLang="ko-KR" dirty="0">
                <a:ea typeface="Calibri" panose="020F0502020204030204" pitchFamily="34" charset="0"/>
                <a:cs typeface="Times New Roman" panose="02020603050405020304" pitchFamily="18" charset="0"/>
              </a:rPr>
              <a:t> içinde 1 kapalı spor salonu bulunmaktadır. Salon içerisinde basketbol, voleybol ve masa tenisi etkinlikleri yapılabilmektedir. </a:t>
            </a:r>
          </a:p>
          <a:p>
            <a:pPr marL="342900" indent="-342900" algn="just">
              <a:lnSpc>
                <a:spcPct val="80000"/>
              </a:lnSpc>
              <a:buFont typeface="Wingdings" pitchFamily="2" charset="2"/>
              <a:buChar char="ü"/>
            </a:pPr>
            <a:endParaRPr lang="tr-TR" altLang="ko-KR" sz="2000" dirty="0">
              <a:latin typeface="Verdana" pitchFamily="34" charset="0"/>
              <a:ea typeface="굴림" charset="-127"/>
            </a:endParaRPr>
          </a:p>
          <a:p>
            <a:pPr algn="just">
              <a:lnSpc>
                <a:spcPct val="80000"/>
              </a:lnSpc>
            </a:pPr>
            <a:endParaRPr lang="en-US" altLang="ko-KR" sz="2000" dirty="0">
              <a:latin typeface="Verdana" pitchFamily="34" charset="0"/>
              <a:ea typeface="굴림" charset="-127"/>
            </a:endParaRPr>
          </a:p>
        </p:txBody>
      </p:sp>
      <p:sp>
        <p:nvSpPr>
          <p:cNvPr id="10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1087632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7"/>
          <p:cNvSpPr txBox="1">
            <a:spLocks/>
          </p:cNvSpPr>
          <p:nvPr/>
        </p:nvSpPr>
        <p:spPr>
          <a:xfrm>
            <a:off x="136997" y="1008079"/>
            <a:ext cx="8883000" cy="4860000"/>
          </a:xfrm>
          <a:prstGeom prst="rect">
            <a:avLst/>
          </a:prstGeo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 vert="horz" lIns="68580" tIns="34290" rIns="68580" bIns="34290" rtlCol="0">
            <a:normAutofit/>
          </a:bodyPr>
          <a:lstStyle>
            <a:lvl1pPr marL="342932" indent="-34293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3020" indent="-285777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107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350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593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836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2078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321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564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0066" lvl="1" indent="-232194">
              <a:spcBef>
                <a:spcPts val="0"/>
              </a:spcBef>
              <a:buNone/>
            </a:pPr>
            <a:endParaRPr lang="tr-TR" sz="120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sz="120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sz="120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sz="1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93498" y="3150746"/>
            <a:ext cx="2667867" cy="2079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 dirty="0"/>
          </a:p>
        </p:txBody>
      </p:sp>
      <p:cxnSp>
        <p:nvCxnSpPr>
          <p:cNvPr id="8" name="Düz Bağlayıcı 7"/>
          <p:cNvCxnSpPr/>
          <p:nvPr/>
        </p:nvCxnSpPr>
        <p:spPr>
          <a:xfrm>
            <a:off x="0" y="3456134"/>
            <a:ext cx="4050000" cy="0"/>
          </a:xfrm>
          <a:prstGeom prst="line">
            <a:avLst/>
          </a:prstGeom>
          <a:ln w="12700">
            <a:gradFill flip="none" rotWithShape="1">
              <a:gsLst>
                <a:gs pos="17000">
                  <a:srgbClr val="66FFFF"/>
                </a:gs>
                <a:gs pos="1449">
                  <a:schemeClr val="bg1">
                    <a:lumMod val="95000"/>
                  </a:schemeClr>
                </a:gs>
                <a:gs pos="36000">
                  <a:srgbClr val="EA8EFC"/>
                </a:gs>
                <a:gs pos="70000">
                  <a:srgbClr val="3399FF"/>
                </a:gs>
                <a:gs pos="52000">
                  <a:srgbClr val="FF66CC"/>
                </a:gs>
                <a:gs pos="93000">
                  <a:srgbClr val="66FFFF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-7144" y="3472108"/>
            <a:ext cx="4050000" cy="0"/>
          </a:xfrm>
          <a:prstGeom prst="line">
            <a:avLst/>
          </a:prstGeom>
          <a:ln w="12700">
            <a:gradFill flip="none" rotWithShape="1">
              <a:gsLst>
                <a:gs pos="29000">
                  <a:schemeClr val="accent6"/>
                </a:gs>
                <a:gs pos="0">
                  <a:schemeClr val="bg1">
                    <a:lumMod val="95000"/>
                  </a:schemeClr>
                </a:gs>
                <a:gs pos="17000">
                  <a:schemeClr val="accent1">
                    <a:lumMod val="40000"/>
                    <a:lumOff val="60000"/>
                  </a:schemeClr>
                </a:gs>
                <a:gs pos="51000">
                  <a:srgbClr val="66FFFF"/>
                </a:gs>
                <a:gs pos="100000">
                  <a:schemeClr val="accent1">
                    <a:lumMod val="60000"/>
                    <a:lumOff val="40000"/>
                  </a:schemeClr>
                </a:gs>
                <a:gs pos="67000">
                  <a:srgbClr val="6666FF"/>
                </a:gs>
                <a:gs pos="90000">
                  <a:srgbClr val="FF5050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ikdörtgen 11"/>
          <p:cNvSpPr/>
          <p:nvPr/>
        </p:nvSpPr>
        <p:spPr>
          <a:xfrm>
            <a:off x="3746054" y="2806554"/>
            <a:ext cx="5400000" cy="672656"/>
          </a:xfrm>
          <a:prstGeom prst="rect">
            <a:avLst/>
          </a:prstGeom>
          <a:solidFill>
            <a:schemeClr val="tx2">
              <a:lumMod val="20000"/>
              <a:lumOff val="80000"/>
              <a:alpha val="71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65485" defTabSz="350076">
              <a:tabLst>
                <a:tab pos="1478756" algn="l"/>
                <a:tab pos="1483519" algn="l"/>
              </a:tabLst>
            </a:pPr>
            <a:r>
              <a:rPr lang="tr-TR" b="1" spc="188" dirty="0">
                <a:solidFill>
                  <a:srgbClr val="003366"/>
                </a:solidFill>
              </a:rPr>
              <a:t>Sağlık Kurumları İşletmeciliği Bölümü</a:t>
            </a:r>
            <a:r>
              <a:rPr lang="tr-TR" b="1" spc="188" dirty="0">
                <a:solidFill>
                  <a:srgbClr val="6666FF"/>
                </a:solidFill>
              </a:rPr>
              <a:t>  Tanıtımı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136997" y="3661741"/>
            <a:ext cx="4493408" cy="155170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70272" indent="-205979">
              <a:spcBef>
                <a:spcPts val="451"/>
              </a:spcBef>
              <a:spcAft>
                <a:spcPts val="450"/>
              </a:spcAft>
              <a:buClr>
                <a:srgbClr val="9999FF"/>
              </a:buClr>
              <a:buFont typeface="Wingdings" panose="05000000000000000000" pitchFamily="2" charset="2"/>
              <a:buChar char="§"/>
            </a:pPr>
            <a:r>
              <a:rPr lang="tr-TR" sz="1350" dirty="0">
                <a:solidFill>
                  <a:srgbClr val="002060"/>
                </a:solidFill>
                <a:latin typeface="Century Gothic" panose="020B0502020202020204" pitchFamily="34" charset="0"/>
              </a:rPr>
              <a:t>Akademik Kadro</a:t>
            </a:r>
          </a:p>
          <a:p>
            <a:pPr marL="270272" indent="-205979">
              <a:spcBef>
                <a:spcPts val="451"/>
              </a:spcBef>
              <a:spcAft>
                <a:spcPts val="450"/>
              </a:spcAft>
              <a:buClr>
                <a:srgbClr val="9999FF"/>
              </a:buClr>
              <a:buFont typeface="Wingdings" panose="05000000000000000000" pitchFamily="2" charset="2"/>
              <a:buChar char="§"/>
            </a:pPr>
            <a:r>
              <a:rPr lang="tr-TR" sz="1350" dirty="0">
                <a:solidFill>
                  <a:srgbClr val="002060"/>
                </a:solidFill>
                <a:latin typeface="Century Gothic" panose="020B0502020202020204" pitchFamily="34" charset="0"/>
              </a:rPr>
              <a:t>Bölümdeki Öğrenci Sayıları</a:t>
            </a:r>
          </a:p>
          <a:p>
            <a:pPr marL="270272" indent="-205979">
              <a:spcBef>
                <a:spcPts val="451"/>
              </a:spcBef>
              <a:spcAft>
                <a:spcPts val="450"/>
              </a:spcAft>
              <a:buClr>
                <a:srgbClr val="9999FF"/>
              </a:buClr>
              <a:buFont typeface="Wingdings" panose="05000000000000000000" pitchFamily="2" charset="2"/>
              <a:buChar char="§"/>
            </a:pPr>
            <a:r>
              <a:rPr lang="tr-TR" sz="1350" dirty="0">
                <a:solidFill>
                  <a:srgbClr val="002060"/>
                </a:solidFill>
                <a:latin typeface="Century Gothic" panose="020B0502020202020204" pitchFamily="34" charset="0"/>
              </a:rPr>
              <a:t>Mezun Bir Öğrencinin Sahip Olacağı Nitelikler</a:t>
            </a:r>
          </a:p>
          <a:p>
            <a:pPr marL="270272" indent="-205979">
              <a:spcBef>
                <a:spcPts val="451"/>
              </a:spcBef>
              <a:spcAft>
                <a:spcPts val="450"/>
              </a:spcAft>
              <a:buClr>
                <a:srgbClr val="9999FF"/>
              </a:buClr>
              <a:buFont typeface="Wingdings" panose="05000000000000000000" pitchFamily="2" charset="2"/>
              <a:buChar char="§"/>
            </a:pPr>
            <a:r>
              <a:rPr lang="tr-TR" sz="1350" dirty="0">
                <a:solidFill>
                  <a:srgbClr val="002060"/>
                </a:solidFill>
                <a:latin typeface="Century Gothic" panose="020B0502020202020204" pitchFamily="34" charset="0"/>
              </a:rPr>
              <a:t>Bilimsel Araştırma ve Sosyal Sorumluluk Projeleri</a:t>
            </a:r>
          </a:p>
          <a:p>
            <a:pPr marL="270272" indent="-205979">
              <a:spcBef>
                <a:spcPts val="451"/>
              </a:spcBef>
              <a:spcAft>
                <a:spcPts val="450"/>
              </a:spcAft>
              <a:buClr>
                <a:srgbClr val="9999FF"/>
              </a:buClr>
              <a:buFont typeface="Wingdings" panose="05000000000000000000" pitchFamily="2" charset="2"/>
              <a:buChar char="§"/>
            </a:pPr>
            <a:r>
              <a:rPr lang="tr-TR" sz="1350" dirty="0">
                <a:solidFill>
                  <a:srgbClr val="002060"/>
                </a:solidFill>
                <a:latin typeface="Century Gothic" panose="020B0502020202020204" pitchFamily="34" charset="0"/>
              </a:rPr>
              <a:t>Verilen Dersler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1DDC4B38-03CD-D542-9C4E-3A594B6E2FB3}"/>
              </a:ext>
            </a:extLst>
          </p:cNvPr>
          <p:cNvSpPr/>
          <p:nvPr/>
        </p:nvSpPr>
        <p:spPr>
          <a:xfrm>
            <a:off x="4942328" y="3661659"/>
            <a:ext cx="4493408" cy="1887696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70272" indent="-205979">
              <a:spcBef>
                <a:spcPts val="451"/>
              </a:spcBef>
              <a:spcAft>
                <a:spcPts val="450"/>
              </a:spcAft>
              <a:buClr>
                <a:srgbClr val="9999FF"/>
              </a:buClr>
              <a:buFont typeface="Wingdings" panose="05000000000000000000" pitchFamily="2" charset="2"/>
              <a:buChar char="§"/>
            </a:pPr>
            <a:r>
              <a:rPr lang="tr-TR" sz="1350" dirty="0">
                <a:solidFill>
                  <a:srgbClr val="002060"/>
                </a:solidFill>
                <a:latin typeface="Century Gothic" panose="020B0502020202020204" pitchFamily="34" charset="0"/>
              </a:rPr>
              <a:t>Mezuniyet Koşulları</a:t>
            </a:r>
          </a:p>
          <a:p>
            <a:pPr marL="270272" indent="-205979">
              <a:spcBef>
                <a:spcPts val="451"/>
              </a:spcBef>
              <a:spcAft>
                <a:spcPts val="450"/>
              </a:spcAft>
              <a:buClr>
                <a:srgbClr val="9999FF"/>
              </a:buClr>
              <a:buFont typeface="Wingdings" panose="05000000000000000000" pitchFamily="2" charset="2"/>
              <a:buChar char="§"/>
            </a:pPr>
            <a:r>
              <a:rPr lang="tr-TR" sz="1350" dirty="0">
                <a:solidFill>
                  <a:srgbClr val="002060"/>
                </a:solidFill>
                <a:latin typeface="Century Gothic" panose="020B0502020202020204" pitchFamily="34" charset="0"/>
              </a:rPr>
              <a:t>Mezuniyet Sonrası İş İmkanları</a:t>
            </a:r>
          </a:p>
          <a:p>
            <a:pPr marL="270272" indent="-205979">
              <a:spcBef>
                <a:spcPts val="451"/>
              </a:spcBef>
              <a:spcAft>
                <a:spcPts val="450"/>
              </a:spcAft>
              <a:buClr>
                <a:srgbClr val="9999FF"/>
              </a:buClr>
              <a:buFont typeface="Wingdings" panose="05000000000000000000" pitchFamily="2" charset="2"/>
              <a:buChar char="§"/>
            </a:pPr>
            <a:r>
              <a:rPr lang="tr-TR" sz="1350" dirty="0">
                <a:solidFill>
                  <a:srgbClr val="002060"/>
                </a:solidFill>
                <a:latin typeface="Century Gothic" panose="020B0502020202020204" pitchFamily="34" charset="0"/>
              </a:rPr>
              <a:t>Mezuniyet Sonrası Kariyer İmkanları</a:t>
            </a:r>
          </a:p>
          <a:p>
            <a:pPr marL="270272" indent="-205979">
              <a:spcBef>
                <a:spcPts val="451"/>
              </a:spcBef>
              <a:spcAft>
                <a:spcPts val="450"/>
              </a:spcAft>
              <a:buClr>
                <a:srgbClr val="9999FF"/>
              </a:buClr>
              <a:buFont typeface="Wingdings" panose="05000000000000000000" pitchFamily="2" charset="2"/>
              <a:buChar char="§"/>
            </a:pPr>
            <a:r>
              <a:rPr lang="tr-TR" sz="1350" dirty="0">
                <a:solidFill>
                  <a:srgbClr val="002060"/>
                </a:solidFill>
                <a:latin typeface="Century Gothic" panose="020B0502020202020204" pitchFamily="34" charset="0"/>
              </a:rPr>
              <a:t>Öğrenci Danışmanlığı Sistemi</a:t>
            </a:r>
          </a:p>
          <a:p>
            <a:pPr marL="270272" indent="-205979">
              <a:spcBef>
                <a:spcPts val="451"/>
              </a:spcBef>
              <a:spcAft>
                <a:spcPts val="450"/>
              </a:spcAft>
              <a:buClr>
                <a:srgbClr val="9999FF"/>
              </a:buClr>
              <a:buFont typeface="Wingdings" panose="05000000000000000000" pitchFamily="2" charset="2"/>
              <a:buChar char="§"/>
            </a:pPr>
            <a:r>
              <a:rPr lang="tr-TR" sz="1350" dirty="0">
                <a:solidFill>
                  <a:srgbClr val="002060"/>
                </a:solidFill>
                <a:latin typeface="Century Gothic" panose="020B0502020202020204" pitchFamily="34" charset="0"/>
              </a:rPr>
              <a:t>Akademik Takvim</a:t>
            </a:r>
          </a:p>
          <a:p>
            <a:pPr marL="270272" indent="-205979">
              <a:spcBef>
                <a:spcPts val="451"/>
              </a:spcBef>
              <a:spcAft>
                <a:spcPts val="450"/>
              </a:spcAft>
              <a:buClr>
                <a:srgbClr val="9999FF"/>
              </a:buClr>
              <a:buFont typeface="Wingdings" panose="05000000000000000000" pitchFamily="2" charset="2"/>
              <a:buChar char="§"/>
            </a:pPr>
            <a:endParaRPr lang="tr-TR" sz="135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3305482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Akademik Personel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518054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20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136997" y="1901121"/>
            <a:ext cx="8174490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6029" indent="-198835" algn="just"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sz="1600" b="1" dirty="0" err="1"/>
              <a:t>Öğr.Gör</a:t>
            </a:r>
            <a:r>
              <a:rPr lang="tr-TR" sz="1600" b="1" dirty="0"/>
              <a:t>. Refika DAŞTAN HALAT</a:t>
            </a:r>
          </a:p>
          <a:p>
            <a:pPr marL="407194" algn="just">
              <a:buClr>
                <a:srgbClr val="6666FF"/>
              </a:buClr>
            </a:pPr>
            <a:r>
              <a:rPr lang="tr-TR" sz="1600" b="1" dirty="0"/>
              <a:t>     Bölüm Başkanı</a:t>
            </a:r>
          </a:p>
          <a:p>
            <a:pPr marL="896938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Ø"/>
            </a:pPr>
            <a:r>
              <a:rPr lang="tr-TR" sz="1350" b="1" i="1" dirty="0"/>
              <a:t>Uzmanlık Alanları: </a:t>
            </a:r>
            <a:r>
              <a:rPr lang="tr-TR" sz="1350" dirty="0"/>
              <a:t>Sağlık Yönetimi, Sağlık Politikaları, Sağlık Sistemleri Sağlık Hukuku, Sağlık Kurumları Yönetimi ve Organizasyonu</a:t>
            </a:r>
            <a:endParaRPr lang="tr-TR" sz="1350" dirty="0">
              <a:solidFill>
                <a:srgbClr val="FF0000"/>
              </a:solidFill>
            </a:endParaRPr>
          </a:p>
          <a:p>
            <a:pPr marL="896938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Ø"/>
            </a:pPr>
            <a:r>
              <a:rPr lang="tr-TR" sz="1350" b="1" i="1" dirty="0"/>
              <a:t>Ofis: </a:t>
            </a:r>
            <a:r>
              <a:rPr lang="tr-TR" sz="1350" dirty="0"/>
              <a:t>SHMYO Binası, 4. Kat</a:t>
            </a:r>
          </a:p>
          <a:p>
            <a:pPr marL="606029" indent="-198835" algn="just">
              <a:spcBef>
                <a:spcPts val="900"/>
              </a:spcBef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b="1" dirty="0" err="1"/>
              <a:t>Öğr.Gör</a:t>
            </a:r>
            <a:r>
              <a:rPr lang="tr-TR" b="1" dirty="0"/>
              <a:t>. Vedat AÇAR</a:t>
            </a:r>
          </a:p>
          <a:p>
            <a:pPr marL="896938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Ø"/>
            </a:pPr>
            <a:r>
              <a:rPr lang="tr-TR" sz="1350" b="1" i="1" dirty="0"/>
              <a:t>Uzmanlık Alanları: </a:t>
            </a:r>
            <a:r>
              <a:rPr lang="tr-TR" sz="1350" dirty="0"/>
              <a:t>Sağlık Yönetimi, Sağlık Kurumları Yönetimi ve Organizasyonu</a:t>
            </a:r>
            <a:endParaRPr lang="tr-TR" sz="1350" dirty="0">
              <a:solidFill>
                <a:srgbClr val="FF0000"/>
              </a:solidFill>
            </a:endParaRPr>
          </a:p>
          <a:p>
            <a:pPr marL="896938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Ø"/>
            </a:pPr>
            <a:r>
              <a:rPr lang="tr-TR" sz="1350" b="1" i="1" dirty="0"/>
              <a:t>Ofis: </a:t>
            </a:r>
            <a:r>
              <a:rPr lang="tr-TR" sz="1350" dirty="0"/>
              <a:t>SHMYO Binası, 2. Kat</a:t>
            </a:r>
          </a:p>
          <a:p>
            <a:pPr marL="896938" indent="-288925" algn="just">
              <a:spcBef>
                <a:spcPts val="900"/>
              </a:spcBef>
              <a:buClr>
                <a:srgbClr val="6666FF"/>
              </a:buClr>
            </a:pPr>
            <a:endParaRPr lang="tr-TR" sz="1350" dirty="0"/>
          </a:p>
          <a:p>
            <a:pPr marL="896938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Ø"/>
            </a:pPr>
            <a:endParaRPr lang="tr-TR" sz="1350" dirty="0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D4C1DCB2-3E38-284E-9F4B-CFC1ED8CFEA6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5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2799050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14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292137" y="5664055"/>
            <a:ext cx="2700000" cy="194720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Koordinatörlüğü-2019</a:t>
            </a: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Bölümden Mezun Bir Öğrencinin Sahip Olacağı Yeterlikler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518054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>
            <a:off x="6516408" y="3096283"/>
            <a:ext cx="2475729" cy="127727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21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E4184289-EF17-3F4E-945B-DD697D043437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98AFCC0B-B505-5B4D-9827-8C0DE0B781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401016"/>
              </p:ext>
            </p:extLst>
          </p:nvPr>
        </p:nvGraphicFramePr>
        <p:xfrm>
          <a:off x="283541" y="1982043"/>
          <a:ext cx="8632707" cy="3875868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290032">
                  <a:extLst>
                    <a:ext uri="{9D8B030D-6E8A-4147-A177-3AD203B41FA5}">
                      <a16:colId xmlns:a16="http://schemas.microsoft.com/office/drawing/2014/main" val="1077219226"/>
                    </a:ext>
                  </a:extLst>
                </a:gridCol>
                <a:gridCol w="8342675">
                  <a:extLst>
                    <a:ext uri="{9D8B030D-6E8A-4147-A177-3AD203B41FA5}">
                      <a16:colId xmlns:a16="http://schemas.microsoft.com/office/drawing/2014/main" val="1469276098"/>
                    </a:ext>
                  </a:extLst>
                </a:gridCol>
              </a:tblGrid>
              <a:tr h="232572"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1</a:t>
                      </a:r>
                      <a:endParaRPr lang="tr-TR" sz="1400" b="1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5280" marR="25280" marT="25280" marB="25280" anchor="ctr"/>
                </a:tc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İletişim teknikleri bilgisine sahip olabilme</a:t>
                      </a:r>
                    </a:p>
                  </a:txBody>
                  <a:tcPr marL="25280" marR="25280" marT="25280" marB="25280" anchor="ctr"/>
                </a:tc>
                <a:extLst>
                  <a:ext uri="{0D108BD9-81ED-4DB2-BD59-A6C34878D82A}">
                    <a16:rowId xmlns:a16="http://schemas.microsoft.com/office/drawing/2014/main" val="3569194151"/>
                  </a:ext>
                </a:extLst>
              </a:tr>
              <a:tr h="414585"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2</a:t>
                      </a:r>
                      <a:endParaRPr lang="tr-TR" sz="1400" b="1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5280" marR="25280" marT="25280" marB="25280" anchor="ctr"/>
                </a:tc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Organizasyon ve koordinasyon yeteneği ve becerisine sahip olabilme</a:t>
                      </a:r>
                    </a:p>
                  </a:txBody>
                  <a:tcPr marL="25280" marR="25280" marT="25280" marB="25280" anchor="ctr"/>
                </a:tc>
                <a:extLst>
                  <a:ext uri="{0D108BD9-81ED-4DB2-BD59-A6C34878D82A}">
                    <a16:rowId xmlns:a16="http://schemas.microsoft.com/office/drawing/2014/main" val="929034426"/>
                  </a:ext>
                </a:extLst>
              </a:tr>
              <a:tr h="414585"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3</a:t>
                      </a:r>
                      <a:endParaRPr lang="tr-TR" sz="1400" b="1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5280" marR="25280" marT="25280" marB="25280" anchor="ctr"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effectLst/>
                        </a:rPr>
                        <a:t>Sağlık kurumları işletmeciliğine yönelik orta derecede temel ve mesleki yabancı dil bilgisine sahip olabilme</a:t>
                      </a:r>
                    </a:p>
                  </a:txBody>
                  <a:tcPr marL="25280" marR="25280" marT="25280" marB="25280" anchor="ctr"/>
                </a:tc>
                <a:extLst>
                  <a:ext uri="{0D108BD9-81ED-4DB2-BD59-A6C34878D82A}">
                    <a16:rowId xmlns:a16="http://schemas.microsoft.com/office/drawing/2014/main" val="631399609"/>
                  </a:ext>
                </a:extLst>
              </a:tr>
              <a:tr h="596598"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4</a:t>
                      </a:r>
                      <a:endParaRPr lang="tr-TR" sz="1400" b="1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5280" marR="25280" marT="25280" marB="25280" anchor="ctr"/>
                </a:tc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Sağlık hizmetleri ile ilgili konularda sosyal sorumluluk, etik değerler, hasta ve insan hakları bilgisi ve bilincine sahip olabilmesi</a:t>
                      </a:r>
                    </a:p>
                  </a:txBody>
                  <a:tcPr marL="25280" marR="25280" marT="25280" marB="25280" anchor="ctr"/>
                </a:tc>
                <a:extLst>
                  <a:ext uri="{0D108BD9-81ED-4DB2-BD59-A6C34878D82A}">
                    <a16:rowId xmlns:a16="http://schemas.microsoft.com/office/drawing/2014/main" val="4283165493"/>
                  </a:ext>
                </a:extLst>
              </a:tr>
              <a:tr h="414585"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5</a:t>
                      </a:r>
                      <a:endParaRPr lang="tr-TR" sz="1400" b="1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5280" marR="25280" marT="25280" marB="25280" anchor="ctr"/>
                </a:tc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Temel bilgisayar kullanımı bilgisi ile birlikte, mesleğinin gerektirdiği yazılım ve donanımı kullanabilmesi</a:t>
                      </a:r>
                    </a:p>
                  </a:txBody>
                  <a:tcPr marL="25280" marR="25280" marT="25280" marB="25280" anchor="ctr"/>
                </a:tc>
                <a:extLst>
                  <a:ext uri="{0D108BD9-81ED-4DB2-BD59-A6C34878D82A}">
                    <a16:rowId xmlns:a16="http://schemas.microsoft.com/office/drawing/2014/main" val="2298763996"/>
                  </a:ext>
                </a:extLst>
              </a:tr>
              <a:tr h="232572"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6</a:t>
                      </a:r>
                      <a:endParaRPr lang="tr-TR" sz="1400" b="1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5280" marR="25280" marT="25280" marB="25280" anchor="ctr"/>
                </a:tc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Liderlik beceri ve yeteneğine sahip olabilmesi</a:t>
                      </a:r>
                    </a:p>
                  </a:txBody>
                  <a:tcPr marL="25280" marR="25280" marT="25280" marB="25280" anchor="ctr"/>
                </a:tc>
                <a:extLst>
                  <a:ext uri="{0D108BD9-81ED-4DB2-BD59-A6C34878D82A}">
                    <a16:rowId xmlns:a16="http://schemas.microsoft.com/office/drawing/2014/main" val="1596624851"/>
                  </a:ext>
                </a:extLst>
              </a:tr>
              <a:tr h="414585"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7</a:t>
                      </a:r>
                      <a:endParaRPr lang="tr-TR" sz="1400" b="1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5280" marR="25280" marT="25280" marB="25280" anchor="ctr"/>
                </a:tc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Yeterli derecede büro yönetimi ve muhasebe işlemleri hakkında bilgi sahibi olabilme</a:t>
                      </a:r>
                    </a:p>
                  </a:txBody>
                  <a:tcPr marL="25280" marR="25280" marT="25280" marB="25280" anchor="ctr"/>
                </a:tc>
                <a:extLst>
                  <a:ext uri="{0D108BD9-81ED-4DB2-BD59-A6C34878D82A}">
                    <a16:rowId xmlns:a16="http://schemas.microsoft.com/office/drawing/2014/main" val="1430061927"/>
                  </a:ext>
                </a:extLst>
              </a:tr>
              <a:tr h="232572"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8</a:t>
                      </a:r>
                      <a:endParaRPr lang="tr-TR" sz="1400" b="1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5280" marR="25280" marT="25280" marB="25280" anchor="ctr"/>
                </a:tc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Sağlıklı iletişim kurma becerisine sahip olabilme</a:t>
                      </a:r>
                    </a:p>
                  </a:txBody>
                  <a:tcPr marL="25280" marR="25280" marT="25280" marB="25280" anchor="ctr"/>
                </a:tc>
                <a:extLst>
                  <a:ext uri="{0D108BD9-81ED-4DB2-BD59-A6C34878D82A}">
                    <a16:rowId xmlns:a16="http://schemas.microsoft.com/office/drawing/2014/main" val="3510987518"/>
                  </a:ext>
                </a:extLst>
              </a:tr>
              <a:tr h="414585"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9</a:t>
                      </a:r>
                      <a:endParaRPr lang="tr-TR" sz="1400" b="1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5280" marR="25280" marT="25280" marB="25280" anchor="ctr"/>
                </a:tc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Temel tıbbi dokümantasyon, dosyalama ve arşivleme bilgisine sahip olabilme</a:t>
                      </a:r>
                    </a:p>
                  </a:txBody>
                  <a:tcPr marL="25280" marR="25280" marT="25280" marB="25280" anchor="ctr"/>
                </a:tc>
                <a:extLst>
                  <a:ext uri="{0D108BD9-81ED-4DB2-BD59-A6C34878D82A}">
                    <a16:rowId xmlns:a16="http://schemas.microsoft.com/office/drawing/2014/main" val="254399172"/>
                  </a:ext>
                </a:extLst>
              </a:tr>
              <a:tr h="414585">
                <a:tc>
                  <a:txBody>
                    <a:bodyPr/>
                    <a:lstStyle/>
                    <a:p>
                      <a:r>
                        <a:rPr lang="tr-TR" sz="1400">
                          <a:effectLst/>
                        </a:rPr>
                        <a:t>10</a:t>
                      </a:r>
                      <a:endParaRPr lang="tr-TR" sz="1400" b="1"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25280" marR="25280" marT="25280" marB="25280" anchor="ctr"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effectLst/>
                        </a:rPr>
                        <a:t>Sağlık hizmetleri yönetimi ve sağlık mevzuatı hakkında yeterli bilgiyi kazanabilme</a:t>
                      </a:r>
                    </a:p>
                  </a:txBody>
                  <a:tcPr marL="25280" marR="25280" marT="25280" marB="25280" anchor="ctr"/>
                </a:tc>
                <a:extLst>
                  <a:ext uri="{0D108BD9-81ED-4DB2-BD59-A6C34878D82A}">
                    <a16:rowId xmlns:a16="http://schemas.microsoft.com/office/drawing/2014/main" val="194551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81766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7270648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Bölümdeki Bilimsel Araştırma ve Sosyal Sorumluluk Projeleri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518054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22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136997" y="2079539"/>
            <a:ext cx="8597570" cy="3406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sz="1600" dirty="0"/>
              <a:t>Sağlık Kurumları ile işbirliği içerisinde öğrencilerimizin kariyer gelişimine katkı sağlayacak eğitimler düzenlenmektedir.</a:t>
            </a:r>
          </a:p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sz="1600" dirty="0"/>
              <a:t>Sağlık Kurumları İşletmeciliği alanı ile ilgili önemli kurum ve tesislere geziler organize edilmekte, böylece öğrencilerimizin hem akademik hem de sosyal ve kültürel gelişimlerine katkı sağlanmaktadır.</a:t>
            </a:r>
          </a:p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sz="1600" dirty="0"/>
              <a:t>Sağlık alanı ile ilgili önemli gün ve haftalarda İl Sağlık Müdürlüğü ile ortak olarak çeşitli etkinlikler düzenlenmekte, öğrencilerimizin sahadaki paydaşlarla bir araya gelmesine olanak tanınmaktadır.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DCC21F8D-4675-1D46-81D3-5FD2C8211690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5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044424" y="5691053"/>
            <a:ext cx="2947713" cy="167722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652198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14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292137" y="5664055"/>
            <a:ext cx="2700000" cy="194720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Koordinatörlüğü-2019</a:t>
            </a: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 Verilen Dersler / Öğrencinin Seçebileceği Dersler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518054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23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650BFD77-D942-AB40-9DC5-90DE17C18215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842" y="1897039"/>
            <a:ext cx="8529852" cy="4960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34499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 Verilen Dersler / Öğrencinin Seçebileceği Dersler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518054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24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650BFD77-D942-AB40-9DC5-90DE17C18215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024" y="1856096"/>
            <a:ext cx="8038531" cy="4749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44450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 Verilen Dersler / Öğrencinin Seçebileceği Dersler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518054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25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650BFD77-D942-AB40-9DC5-90DE17C18215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68741" y="2027178"/>
            <a:ext cx="7942996" cy="446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84340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 Verilen Dersler / Öğrencinin Seçebileceği Dersler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26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650BFD77-D942-AB40-9DC5-90DE17C18215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1A42875B-3A86-DD48-BF7D-37AF52BA5F6D}"/>
              </a:ext>
            </a:extLst>
          </p:cNvPr>
          <p:cNvSpPr txBox="1"/>
          <p:nvPr/>
        </p:nvSpPr>
        <p:spPr>
          <a:xfrm>
            <a:off x="218900" y="1947846"/>
            <a:ext cx="86327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itchFamily="2" charset="2"/>
              <a:buChar char="ü"/>
            </a:pPr>
            <a:r>
              <a:rPr lang="tr-TR" sz="2000" b="1" i="1" dirty="0"/>
              <a:t>Devam Zorunluluğu: </a:t>
            </a:r>
            <a:r>
              <a:rPr lang="tr-TR" sz="2000" b="1" dirty="0">
                <a:solidFill>
                  <a:srgbClr val="003399"/>
                </a:solidFill>
              </a:rPr>
              <a:t>Teorik dersler için derslerin %70’ine (11 hafta)</a:t>
            </a:r>
            <a:r>
              <a:rPr lang="tr-TR" sz="2000" dirty="0"/>
              <a:t>, </a:t>
            </a:r>
            <a:r>
              <a:rPr lang="tr-TR" sz="2000" b="1" dirty="0">
                <a:solidFill>
                  <a:srgbClr val="7030A0"/>
                </a:solidFill>
              </a:rPr>
              <a:t>uygulama dersleri için derslerin %80’ine (12 hafta)</a:t>
            </a:r>
            <a:r>
              <a:rPr lang="tr-TR" sz="2000" dirty="0"/>
              <a:t> </a:t>
            </a:r>
            <a:r>
              <a:rPr lang="tr-TR" sz="2000" dirty="0">
                <a:solidFill>
                  <a:srgbClr val="FF0000"/>
                </a:solidFill>
              </a:rPr>
              <a:t>devam etmek </a:t>
            </a:r>
            <a:r>
              <a:rPr lang="tr-TR" sz="2000" b="1" dirty="0">
                <a:solidFill>
                  <a:srgbClr val="FF0000"/>
                </a:solidFill>
              </a:rPr>
              <a:t>zorunludur.</a:t>
            </a:r>
            <a:endParaRPr lang="tr-TR" sz="2000" b="1" dirty="0"/>
          </a:p>
          <a:p>
            <a:pPr marL="457200" indent="-457200" algn="just">
              <a:buFont typeface="Wingdings" pitchFamily="2" charset="2"/>
              <a:buChar char="ü"/>
            </a:pPr>
            <a:endParaRPr lang="tr-TR" sz="2000" dirty="0"/>
          </a:p>
          <a:p>
            <a:pPr marL="457200" indent="-457200" algn="just">
              <a:buFont typeface="Wingdings" pitchFamily="2" charset="2"/>
              <a:buChar char="ü"/>
            </a:pPr>
            <a:r>
              <a:rPr lang="tr-TR" sz="2000" dirty="0"/>
              <a:t>Söz konusu şartı sağlayamayan öğrenci o dersten </a:t>
            </a:r>
            <a:r>
              <a:rPr lang="tr-TR" sz="2000" b="1" dirty="0"/>
              <a:t>«Devamsızlık» </a:t>
            </a:r>
            <a:r>
              <a:rPr lang="tr-TR" sz="2000" dirty="0"/>
              <a:t>nedeniyle başarısız sayılır.</a:t>
            </a:r>
          </a:p>
          <a:p>
            <a:pPr algn="just"/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629373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 Verilen Dersler / Öğrencinin Seçebileceği Dersler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27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650BFD77-D942-AB40-9DC5-90DE17C18215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1A42875B-3A86-DD48-BF7D-37AF52BA5F6D}"/>
              </a:ext>
            </a:extLst>
          </p:cNvPr>
          <p:cNvSpPr txBox="1"/>
          <p:nvPr/>
        </p:nvSpPr>
        <p:spPr>
          <a:xfrm>
            <a:off x="218900" y="1947846"/>
            <a:ext cx="863271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tr-TR" sz="2000" dirty="0">
                <a:cs typeface="Times New Roman" pitchFamily="18" charset="0"/>
              </a:rPr>
              <a:t>Bir dönem içerisinde her ders için ilgili öğretim elemanının takdirinde olmak üzere en az </a:t>
            </a:r>
            <a:r>
              <a:rPr lang="tr-TR" sz="2000" b="1" dirty="0">
                <a:cs typeface="Times New Roman" pitchFamily="18" charset="0"/>
              </a:rPr>
              <a:t>1  VİZE (ARA SINAV) </a:t>
            </a:r>
            <a:r>
              <a:rPr lang="tr-TR" sz="2000" dirty="0">
                <a:cs typeface="Times New Roman" pitchFamily="18" charset="0"/>
              </a:rPr>
              <a:t>ve  </a:t>
            </a:r>
            <a:r>
              <a:rPr lang="tr-TR" sz="2000" b="1" dirty="0">
                <a:cs typeface="Times New Roman" pitchFamily="18" charset="0"/>
              </a:rPr>
              <a:t>1 FİNAL (YILSONU SINAVI) </a:t>
            </a:r>
            <a:r>
              <a:rPr lang="tr-TR" sz="2000" dirty="0">
                <a:cs typeface="Times New Roman" pitchFamily="18" charset="0"/>
              </a:rPr>
              <a:t>sınavı yapılmaktadır.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sz="2000" dirty="0">
                <a:cs typeface="Times New Roman" pitchFamily="18" charset="0"/>
              </a:rPr>
              <a:t>Sınavlar ilgili öğretim elemanın takdirinde Mutlak  veya Bağıl Değerlendirme Sistemlerine göre değerlendirilmektedir.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sz="2000" dirty="0"/>
              <a:t>Bir dersten </a:t>
            </a:r>
            <a:r>
              <a:rPr lang="tr-TR" sz="2000" b="1" dirty="0">
                <a:solidFill>
                  <a:srgbClr val="002060"/>
                </a:solidFill>
              </a:rPr>
              <a:t>AA, BA, BB, CB </a:t>
            </a:r>
            <a:r>
              <a:rPr lang="tr-TR" sz="2000" dirty="0"/>
              <a:t>ve</a:t>
            </a:r>
            <a:r>
              <a:rPr lang="tr-TR" sz="2000" b="1" dirty="0">
                <a:solidFill>
                  <a:srgbClr val="002060"/>
                </a:solidFill>
              </a:rPr>
              <a:t> CC </a:t>
            </a:r>
            <a:r>
              <a:rPr lang="tr-TR" sz="2000" dirty="0"/>
              <a:t>harf notlarından birini alan öğrenciler o dersi başarmış sayılırlar.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tr-TR" sz="2000" b="1" dirty="0">
                <a:solidFill>
                  <a:schemeClr val="accent2"/>
                </a:solidFill>
              </a:rPr>
              <a:t>DC</a:t>
            </a:r>
            <a:r>
              <a:rPr lang="tr-TR" sz="2000" dirty="0"/>
              <a:t> ve </a:t>
            </a:r>
            <a:r>
              <a:rPr lang="tr-TR" sz="2000" b="1" dirty="0">
                <a:solidFill>
                  <a:schemeClr val="accent2"/>
                </a:solidFill>
              </a:rPr>
              <a:t>DD</a:t>
            </a:r>
            <a:r>
              <a:rPr lang="tr-TR" sz="2000" dirty="0"/>
              <a:t> notları şartlı başarılı notlardır. Öğrencinin </a:t>
            </a:r>
            <a:r>
              <a:rPr lang="tr-TR" sz="2000" b="1" dirty="0">
                <a:solidFill>
                  <a:schemeClr val="accent2"/>
                </a:solidFill>
              </a:rPr>
              <a:t>DC</a:t>
            </a:r>
            <a:r>
              <a:rPr lang="tr-TR" sz="2000" dirty="0"/>
              <a:t> veya </a:t>
            </a:r>
            <a:r>
              <a:rPr lang="tr-TR" sz="2000" b="1" dirty="0">
                <a:solidFill>
                  <a:schemeClr val="accent2"/>
                </a:solidFill>
              </a:rPr>
              <a:t>DD</a:t>
            </a:r>
            <a:r>
              <a:rPr lang="tr-TR" sz="2000" dirty="0"/>
              <a:t> notu aldığı bir dersten başarılı olması için okul bitirme durumunda genel ağırlıklı not ortalamasının (GANO) en az 2.00 olması gerekmektedir.</a:t>
            </a:r>
            <a:endParaRPr lang="tr-TR" sz="2000" dirty="0"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tr-TR" sz="2000" dirty="0">
                <a:cs typeface="Times New Roman" pitchFamily="18" charset="0"/>
              </a:rPr>
              <a:t>Bir dersten </a:t>
            </a:r>
            <a:r>
              <a:rPr lang="tr-TR" sz="2000" b="1" dirty="0">
                <a:solidFill>
                  <a:srgbClr val="FF0000"/>
                </a:solidFill>
                <a:cs typeface="Times New Roman" pitchFamily="18" charset="0"/>
              </a:rPr>
              <a:t>FF</a:t>
            </a:r>
            <a:r>
              <a:rPr lang="tr-TR" sz="2000" dirty="0">
                <a:cs typeface="Times New Roman" pitchFamily="18" charset="0"/>
              </a:rPr>
              <a:t> ve </a:t>
            </a:r>
            <a:r>
              <a:rPr lang="tr-TR" sz="2000" b="1" dirty="0">
                <a:solidFill>
                  <a:srgbClr val="FF0000"/>
                </a:solidFill>
                <a:cs typeface="Times New Roman" pitchFamily="18" charset="0"/>
              </a:rPr>
              <a:t>FD </a:t>
            </a:r>
            <a:r>
              <a:rPr lang="tr-TR" sz="2000" dirty="0">
                <a:cs typeface="Times New Roman" pitchFamily="18" charset="0"/>
              </a:rPr>
              <a:t>harf notlarını alan öğrenciler o dersten başarısız sayılırlar.</a:t>
            </a:r>
          </a:p>
        </p:txBody>
      </p:sp>
    </p:spTree>
    <p:extLst>
      <p:ext uri="{BB962C8B-B14F-4D97-AF65-F5344CB8AC3E}">
        <p14:creationId xmlns:p14="http://schemas.microsoft.com/office/powerpoint/2010/main" val="42114048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 Verilen Dersler / Öğrencinin Seçebileceği Dersler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518054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28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650BFD77-D942-AB40-9DC5-90DE17C18215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1A42875B-3A86-DD48-BF7D-37AF52BA5F6D}"/>
              </a:ext>
            </a:extLst>
          </p:cNvPr>
          <p:cNvSpPr txBox="1"/>
          <p:nvPr/>
        </p:nvSpPr>
        <p:spPr>
          <a:xfrm>
            <a:off x="229286" y="1926875"/>
            <a:ext cx="6189155" cy="4031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80000"/>
              </a:lnSpc>
              <a:buFont typeface="Wingdings" pitchFamily="2" charset="2"/>
              <a:buChar char="v"/>
            </a:pPr>
            <a:r>
              <a:rPr lang="tr-TR" altLang="ko-KR" dirty="0">
                <a:latin typeface="Verdana" pitchFamily="34" charset="0"/>
                <a:ea typeface="굴림" charset="-127"/>
              </a:rPr>
              <a:t>Üniversitemizde 4’lük not sistemi geçerlidir ve not sistemi aşağıda gösterildiği şekilde harfli olarak ifade edilmektedir;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altLang="ko-KR" sz="1600" dirty="0">
                <a:latin typeface="Verdana" pitchFamily="34" charset="0"/>
                <a:ea typeface="굴림" charset="-127"/>
              </a:rPr>
              <a:t>AA 4.00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altLang="ko-KR" sz="1600" dirty="0">
                <a:latin typeface="Verdana" pitchFamily="34" charset="0"/>
                <a:ea typeface="굴림" charset="-127"/>
              </a:rPr>
              <a:t>BA 3.50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altLang="ko-KR" sz="1600" dirty="0">
                <a:latin typeface="Verdana" pitchFamily="34" charset="0"/>
                <a:ea typeface="굴림" charset="-127"/>
              </a:rPr>
              <a:t>BB 3.00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altLang="ko-KR" sz="1600" dirty="0">
                <a:latin typeface="Verdana" pitchFamily="34" charset="0"/>
                <a:ea typeface="굴림" charset="-127"/>
              </a:rPr>
              <a:t>CB 2.50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altLang="ko-KR" sz="1600" dirty="0">
                <a:latin typeface="Verdana" pitchFamily="34" charset="0"/>
                <a:ea typeface="굴림" charset="-127"/>
              </a:rPr>
              <a:t>CC 2.00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altLang="ko-KR" sz="1600" dirty="0">
                <a:latin typeface="Verdana" pitchFamily="34" charset="0"/>
                <a:ea typeface="굴림" charset="-127"/>
              </a:rPr>
              <a:t>DC 1.50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altLang="ko-KR" sz="1600" dirty="0">
                <a:latin typeface="Verdana" pitchFamily="34" charset="0"/>
                <a:ea typeface="굴림" charset="-127"/>
              </a:rPr>
              <a:t>DD 1.00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altLang="ko-KR" sz="1600" dirty="0">
                <a:latin typeface="Verdana" pitchFamily="34" charset="0"/>
                <a:ea typeface="굴림" charset="-127"/>
              </a:rPr>
              <a:t>FD 0.50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tr-TR" altLang="ko-KR" sz="1600" dirty="0">
                <a:latin typeface="Verdana" pitchFamily="34" charset="0"/>
                <a:ea typeface="굴림" charset="-127"/>
              </a:rPr>
              <a:t>FF  0.00</a:t>
            </a:r>
          </a:p>
        </p:txBody>
      </p:sp>
    </p:spTree>
    <p:extLst>
      <p:ext uri="{BB962C8B-B14F-4D97-AF65-F5344CB8AC3E}">
        <p14:creationId xmlns:p14="http://schemas.microsoft.com/office/powerpoint/2010/main" val="42573499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 Verilen Dersler / Öğrencinin Seçebileceği Dersler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518054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29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650BFD77-D942-AB40-9DC5-90DE17C18215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1A42875B-3A86-DD48-BF7D-37AF52BA5F6D}"/>
              </a:ext>
            </a:extLst>
          </p:cNvPr>
          <p:cNvSpPr txBox="1"/>
          <p:nvPr/>
        </p:nvSpPr>
        <p:spPr>
          <a:xfrm>
            <a:off x="218895" y="1999612"/>
            <a:ext cx="61891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itchFamily="2" charset="2"/>
              <a:buChar char="ü"/>
            </a:pPr>
            <a:r>
              <a:rPr lang="tr-TR" sz="2000" dirty="0">
                <a:cs typeface="Times New Roman" pitchFamily="18" charset="0"/>
              </a:rPr>
              <a:t>Dönem İçi Saha Uygulamaları  (stajlar) 3 ve 4. dönemlerde yapılmaktadır. </a:t>
            </a:r>
          </a:p>
          <a:p>
            <a:pPr marL="457200" indent="-457200" algn="just">
              <a:buFont typeface="Wingdings" pitchFamily="2" charset="2"/>
              <a:buChar char="ü"/>
            </a:pPr>
            <a:endParaRPr lang="tr-TR" sz="2000" dirty="0">
              <a:cs typeface="Times New Roman" pitchFamily="18" charset="0"/>
            </a:endParaRPr>
          </a:p>
          <a:p>
            <a:pPr marL="457200" indent="-457200" algn="just">
              <a:buFont typeface="Wingdings" pitchFamily="2" charset="2"/>
              <a:buChar char="ü"/>
            </a:pPr>
            <a:r>
              <a:rPr lang="tr-TR" sz="2000" dirty="0">
                <a:cs typeface="Times New Roman" pitchFamily="18" charset="0"/>
              </a:rPr>
              <a:t>2. sınıf Güz ve Bahar dönemlerinde haftada 1 gün dönem içi saha uygulaması yapılacaktır. </a:t>
            </a:r>
          </a:p>
          <a:p>
            <a:pPr marL="457200" indent="-457200" algn="just">
              <a:buFont typeface="Wingdings" pitchFamily="2" charset="2"/>
              <a:buChar char="ü"/>
            </a:pPr>
            <a:endParaRPr lang="tr-TR" sz="2000" dirty="0">
              <a:cs typeface="Times New Roman" pitchFamily="18" charset="0"/>
            </a:endParaRPr>
          </a:p>
          <a:p>
            <a:pPr marL="457200" indent="-457200" algn="just">
              <a:buFont typeface="Wingdings" pitchFamily="2" charset="2"/>
              <a:buChar char="ü"/>
            </a:pPr>
            <a:r>
              <a:rPr lang="tr-TR" sz="2000" dirty="0">
                <a:cs typeface="Times New Roman" pitchFamily="18" charset="0"/>
              </a:rPr>
              <a:t>Uygulama yerleri dersin sorumlu öğretim elemanı tarafından belirlenecektir. </a:t>
            </a:r>
          </a:p>
        </p:txBody>
      </p:sp>
      <p:sp>
        <p:nvSpPr>
          <p:cNvPr id="12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292137" y="5664055"/>
            <a:ext cx="2700000" cy="194720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2236284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 Verilen Dersler / Öğrencinin Seçebileceği Dersler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518054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30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650BFD77-D942-AB40-9DC5-90DE17C18215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1A42875B-3A86-DD48-BF7D-37AF52BA5F6D}"/>
              </a:ext>
            </a:extLst>
          </p:cNvPr>
          <p:cNvSpPr txBox="1"/>
          <p:nvPr/>
        </p:nvSpPr>
        <p:spPr>
          <a:xfrm>
            <a:off x="218895" y="1999612"/>
            <a:ext cx="61891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itchFamily="2" charset="2"/>
              <a:buChar char="ü"/>
            </a:pPr>
            <a:r>
              <a:rPr lang="tr-TR" sz="2000" dirty="0"/>
              <a:t>Ayrıca 2. ve 4. dönem sonunda 20’şer gün olmak üzere ya da sadece 4. dönem sonunda 40 gün olarak yapabileceğiniz </a:t>
            </a:r>
            <a:r>
              <a:rPr lang="tr-TR" sz="2000" b="1" dirty="0"/>
              <a:t>toplam 40 gün </a:t>
            </a:r>
            <a:r>
              <a:rPr lang="tr-TR" sz="2000" b="1" dirty="0">
                <a:solidFill>
                  <a:srgbClr val="003399"/>
                </a:solidFill>
              </a:rPr>
              <a:t>Zorunlu Yaz Stajı </a:t>
            </a:r>
            <a:r>
              <a:rPr lang="tr-TR" sz="2000" dirty="0"/>
              <a:t>bulunmaktadır.</a:t>
            </a:r>
          </a:p>
          <a:p>
            <a:pPr marL="457200" indent="-457200" algn="just">
              <a:buFont typeface="Wingdings" pitchFamily="2" charset="2"/>
              <a:buChar char="ü"/>
            </a:pPr>
            <a:endParaRPr lang="tr-TR" sz="2000" dirty="0"/>
          </a:p>
          <a:p>
            <a:pPr marL="457200" indent="-457200" algn="just">
              <a:buFont typeface="Wingdings" pitchFamily="2" charset="2"/>
              <a:buChar char="ü"/>
            </a:pPr>
            <a:r>
              <a:rPr lang="tr-TR" sz="2000" dirty="0"/>
              <a:t>Zorunlu Yaz Stajının yapılacağı kurum </a:t>
            </a:r>
            <a:r>
              <a:rPr lang="tr-TR" sz="2000" b="1" i="1" dirty="0">
                <a:solidFill>
                  <a:srgbClr val="FF0000"/>
                </a:solidFill>
              </a:rPr>
              <a:t>öğrenci tarafından belirlenmekte</a:t>
            </a:r>
            <a:r>
              <a:rPr lang="tr-TR" sz="2000" dirty="0"/>
              <a:t>, staja ilişkin staj dosyası hazırlanmaktadır.</a:t>
            </a:r>
          </a:p>
        </p:txBody>
      </p:sp>
      <p:sp>
        <p:nvSpPr>
          <p:cNvPr id="12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292137" y="5664055"/>
            <a:ext cx="2700000" cy="194720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9221540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 Verilen Dersler / Öğrencinin Seçebileceği Dersler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518054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31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650BFD77-D942-AB40-9DC5-90DE17C18215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1A42875B-3A86-DD48-BF7D-37AF52BA5F6D}"/>
              </a:ext>
            </a:extLst>
          </p:cNvPr>
          <p:cNvSpPr txBox="1"/>
          <p:nvPr/>
        </p:nvSpPr>
        <p:spPr>
          <a:xfrm>
            <a:off x="218895" y="1999612"/>
            <a:ext cx="618915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tr-TR" sz="1400" dirty="0"/>
              <a:t>Yaz stajı için </a:t>
            </a:r>
            <a:r>
              <a:rPr lang="tr-TR" sz="1400" b="1" dirty="0"/>
              <a:t>gerekli işlemleri sömestr tatilinde yapmanız gerekmektedir. </a:t>
            </a:r>
          </a:p>
          <a:p>
            <a:pPr marL="457200" indent="-457200">
              <a:buFont typeface="Wingdings" pitchFamily="2" charset="2"/>
              <a:buChar char="ü"/>
            </a:pPr>
            <a:endParaRPr lang="tr-TR" sz="1400" b="1" dirty="0">
              <a:solidFill>
                <a:srgbClr val="FF0000"/>
              </a:solidFill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tr-TR" sz="1400" b="1" dirty="0">
                <a:solidFill>
                  <a:srgbClr val="FF0000"/>
                </a:solidFill>
              </a:rPr>
              <a:t>Güz dönemi final sınavları esnasında Öğrenci İşlerinden staj evrakınızı almanız </a:t>
            </a:r>
            <a:r>
              <a:rPr lang="tr-TR" sz="1400" dirty="0"/>
              <a:t>gerekmektedir. </a:t>
            </a:r>
          </a:p>
          <a:p>
            <a:pPr marL="457200" indent="-457200">
              <a:buFont typeface="Wingdings" pitchFamily="2" charset="2"/>
              <a:buChar char="ü"/>
            </a:pPr>
            <a:endParaRPr lang="tr-TR" sz="1400" dirty="0"/>
          </a:p>
          <a:p>
            <a:pPr marL="457200" indent="-457200">
              <a:buFont typeface="Wingdings" pitchFamily="2" charset="2"/>
              <a:buChar char="ü"/>
            </a:pPr>
            <a:r>
              <a:rPr lang="tr-TR" sz="1400" dirty="0"/>
              <a:t>Evrak temini ile ilgili tarihler öğrenci işleri tarafından açıklanmaktadır.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tr-TR" sz="1400" dirty="0"/>
              <a:t>Bu konuda KLU SHMYO web sitesini takip ediniz.</a:t>
            </a:r>
          </a:p>
        </p:txBody>
      </p:sp>
      <p:sp>
        <p:nvSpPr>
          <p:cNvPr id="12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292137" y="5664055"/>
            <a:ext cx="2700000" cy="194720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5EF8C96-DEA1-95E6-BE06-151D4F9BB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" y="3659560"/>
            <a:ext cx="9144000" cy="322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9743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Bölümdeki Mezuniyet Koşulları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518054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>
            <a:off x="6516408" y="3096283"/>
            <a:ext cx="2475729" cy="127727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32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136997" y="2079539"/>
            <a:ext cx="6191310" cy="291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sz="2000" dirty="0"/>
              <a:t>Öğrenci; dört yarıyıl, her bir yarıyıl için 30 AKTS toplam 120 AKTS/ECTS kredisini tamamlayarak, </a:t>
            </a:r>
            <a:r>
              <a:rPr lang="tr-TR" sz="2000" b="1" dirty="0">
                <a:solidFill>
                  <a:srgbClr val="FF0000"/>
                </a:solidFill>
              </a:rPr>
              <a:t>4.00 üzerinden 2.00 ortalama ve notlarından herhangi birinin FF ve DZ olmaması koşulu</a:t>
            </a:r>
            <a:r>
              <a:rPr lang="tr-TR" sz="2000" dirty="0"/>
              <a:t> ile </a:t>
            </a:r>
            <a:r>
              <a:rPr lang="tr-TR" sz="2000" b="1" dirty="0">
                <a:solidFill>
                  <a:srgbClr val="003399"/>
                </a:solidFill>
              </a:rPr>
              <a:t>zorunlu yaz stajını tamamlayarak</a:t>
            </a:r>
            <a:r>
              <a:rPr lang="tr-TR" sz="2000" dirty="0"/>
              <a:t> programdan mezun olabilir.</a:t>
            </a:r>
          </a:p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endParaRPr lang="tr-TR" sz="1600" dirty="0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F808E544-FA9B-F647-A631-BF99148EB44A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7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292137" y="5664055"/>
            <a:ext cx="2700000" cy="194720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38066705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Bölümdeki Mezuniyet Sonrası İş Alanları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33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136997" y="2079539"/>
            <a:ext cx="7843210" cy="3316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dirty="0"/>
              <a:t>Sağlık Kurum ve kuruluşları, üniversite hastaneleri, devlet hastaneleri, aile hekimlikleri, özel hastane ve kliniklerde, özel muayenehane hekimliklerinde, tıbbi yazılım (tıbbi dergi, bülten, vb.) şirketlerinde istihdam imkanı vardır. </a:t>
            </a:r>
          </a:p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dirty="0"/>
              <a:t>Halen kadro sorunu olmakla birlikte, sağlık alanında bu konuda yetişmiş eleman ihtiyacı her geçen gün artmaktadır. Kadro sorununun da gelecekte çözüleceği ümit edilmektedir. </a:t>
            </a:r>
          </a:p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dirty="0"/>
              <a:t>Ayrıca sayıları gittikçe artan özel hastanelerde de iş bulma şansı artmaktadır.</a:t>
            </a:r>
            <a:endParaRPr lang="tr-TR" sz="1350" dirty="0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1A4D1CEA-F1F6-4D41-A798-FC8C66188AE0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5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292137" y="5664055"/>
            <a:ext cx="2700000" cy="194720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6532719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Bölümdeki Mezuniyet Sonrası Kariyer İmkanları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518054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>
            <a:off x="6516408" y="3096283"/>
            <a:ext cx="2475729" cy="127727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34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136997" y="2079539"/>
            <a:ext cx="6191310" cy="348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6029" indent="-198835" algn="just"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dirty="0"/>
              <a:t>Bu bölümü başarı ile bitiren öğrenciler ÖSYM tarafından yapılan Dikey Geçiş Sınavında (DGS) başarılı oldukları takdirde; </a:t>
            </a:r>
          </a:p>
          <a:p>
            <a:pPr marL="1063229" lvl="1" indent="-198835" algn="just"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dirty="0"/>
              <a:t>İşletme </a:t>
            </a:r>
          </a:p>
          <a:p>
            <a:pPr marL="1063229" lvl="1" indent="-198835" algn="just"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dirty="0"/>
              <a:t>Sağlık İdaresi </a:t>
            </a:r>
          </a:p>
          <a:p>
            <a:pPr marL="1063229" lvl="1" indent="-198835" algn="just"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dirty="0"/>
              <a:t>Sağlık Kurumları İşletmeciliği </a:t>
            </a:r>
          </a:p>
          <a:p>
            <a:pPr marL="1063229" lvl="1" indent="-198835" algn="just"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dirty="0"/>
              <a:t>Sağlık Kurumları Yöneticiliği </a:t>
            </a:r>
          </a:p>
          <a:p>
            <a:pPr marL="1063229" lvl="1" indent="-198835" algn="just"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dirty="0"/>
              <a:t>Sağlık Yönetimi lisans programlarına geçebilir, bu alanlarda akademik kariyer fırsatı yakalayabilirler.</a:t>
            </a:r>
            <a:endParaRPr lang="tr-TR" sz="1350" dirty="0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02FD03F2-2E25-5D4C-A68B-7227EA48529A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7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292137" y="5664055"/>
            <a:ext cx="2700000" cy="194720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24119526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Bölümdeki Öğrenci Danışmanlığı Sistemi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518054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>
            <a:off x="6516408" y="3096283"/>
            <a:ext cx="2475729" cy="127727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35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EFE33540-A3D8-C946-A941-F12A02F38419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54DB9A82-FC08-8846-B197-A70765C249FC}"/>
              </a:ext>
            </a:extLst>
          </p:cNvPr>
          <p:cNvSpPr/>
          <p:nvPr/>
        </p:nvSpPr>
        <p:spPr>
          <a:xfrm>
            <a:off x="136997" y="2079539"/>
            <a:ext cx="6191310" cy="2931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6029" indent="-198835" algn="just">
              <a:spcBef>
                <a:spcPts val="900"/>
              </a:spcBef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sz="2000" b="1" dirty="0" err="1"/>
              <a:t>Öğr.Gör</a:t>
            </a:r>
            <a:r>
              <a:rPr lang="tr-TR" sz="2000" b="1" dirty="0"/>
              <a:t>. Refika DAŞTAN HALAT</a:t>
            </a:r>
          </a:p>
          <a:p>
            <a:pPr marL="896938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Ø"/>
            </a:pPr>
            <a:r>
              <a:rPr lang="tr-TR" sz="1600" b="1" i="1" dirty="0"/>
              <a:t>Ofis: </a:t>
            </a:r>
            <a:r>
              <a:rPr lang="tr-TR" sz="1600" dirty="0"/>
              <a:t>SHMYO Binası, 4. Kat, 3 </a:t>
            </a:r>
            <a:r>
              <a:rPr lang="tr-TR" sz="1600" dirty="0" err="1"/>
              <a:t>no.lu</a:t>
            </a:r>
            <a:r>
              <a:rPr lang="tr-TR" sz="1600" dirty="0"/>
              <a:t> oda</a:t>
            </a:r>
          </a:p>
          <a:p>
            <a:pPr marL="896938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Ø"/>
            </a:pPr>
            <a:r>
              <a:rPr lang="tr-TR" sz="1600" b="1" i="1" dirty="0"/>
              <a:t>Danışmanı olduğu öğrenciler:</a:t>
            </a:r>
          </a:p>
          <a:p>
            <a:pPr marL="1247775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ü"/>
            </a:pPr>
            <a:r>
              <a:rPr lang="tr-TR" sz="1600" dirty="0"/>
              <a:t>2022 yılında bölümümüze kayıt yaptıran öğrenciler</a:t>
            </a:r>
          </a:p>
          <a:p>
            <a:pPr marL="1247775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ü"/>
            </a:pPr>
            <a:r>
              <a:rPr lang="tr-TR" sz="1600" dirty="0"/>
              <a:t>2024 yılında bölümümüze kayıt yaptıran öğrenciler</a:t>
            </a:r>
          </a:p>
          <a:p>
            <a:pPr marL="896938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Ø"/>
            </a:pPr>
            <a:r>
              <a:rPr lang="tr-TR" sz="1600" b="1" i="1" dirty="0"/>
              <a:t>İletişim:</a:t>
            </a:r>
          </a:p>
          <a:p>
            <a:pPr marL="1247775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ü"/>
            </a:pPr>
            <a:r>
              <a:rPr lang="tr-TR" sz="1600" u="sng" dirty="0" err="1">
                <a:hlinkClick r:id="rId2"/>
              </a:rPr>
              <a:t>refikadastanhalat</a:t>
            </a:r>
            <a:r>
              <a:rPr lang="tr-TR" sz="1600" u="sng" dirty="0">
                <a:hlinkClick r:id="rId2"/>
              </a:rPr>
              <a:t>@</a:t>
            </a:r>
            <a:r>
              <a:rPr lang="tr-TR" sz="1600" u="sng" dirty="0" err="1">
                <a:hlinkClick r:id="rId2"/>
              </a:rPr>
              <a:t>klu</a:t>
            </a:r>
            <a:r>
              <a:rPr lang="tr-TR" sz="1600" u="sng" dirty="0">
                <a:hlinkClick r:id="rId2"/>
              </a:rPr>
              <a:t>.edu.tr</a:t>
            </a:r>
            <a:r>
              <a:rPr lang="tr-TR" sz="1600" dirty="0"/>
              <a:t> </a:t>
            </a:r>
          </a:p>
          <a:p>
            <a:pPr marL="1247775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ü"/>
            </a:pPr>
            <a:endParaRPr lang="tr-TR" sz="1600" dirty="0"/>
          </a:p>
        </p:txBody>
      </p:sp>
      <p:sp>
        <p:nvSpPr>
          <p:cNvPr id="20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292137" y="5664055"/>
            <a:ext cx="2700000" cy="194720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11840844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Bölümdeki Öğrenci Danışmanlığı Sistemi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518054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>
            <a:off x="6516408" y="3096283"/>
            <a:ext cx="2475729" cy="127727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36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EFE33540-A3D8-C946-A941-F12A02F38419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54DB9A82-FC08-8846-B197-A70765C249FC}"/>
              </a:ext>
            </a:extLst>
          </p:cNvPr>
          <p:cNvSpPr/>
          <p:nvPr/>
        </p:nvSpPr>
        <p:spPr>
          <a:xfrm>
            <a:off x="136997" y="2079539"/>
            <a:ext cx="6191310" cy="2931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6029" indent="-198835" algn="just">
              <a:spcBef>
                <a:spcPts val="900"/>
              </a:spcBef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sz="2000" b="1" dirty="0" err="1"/>
              <a:t>Öğr.Gör</a:t>
            </a:r>
            <a:r>
              <a:rPr lang="tr-TR" sz="2000" b="1" dirty="0"/>
              <a:t>. Vedat AÇAR</a:t>
            </a:r>
          </a:p>
          <a:p>
            <a:pPr marL="896938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Ø"/>
            </a:pPr>
            <a:r>
              <a:rPr lang="tr-TR" sz="1600" b="1" i="1" dirty="0"/>
              <a:t>Ofis: </a:t>
            </a:r>
            <a:r>
              <a:rPr lang="tr-TR" sz="1600" dirty="0"/>
              <a:t>SHMYO Binası, 2. Kat, </a:t>
            </a:r>
          </a:p>
          <a:p>
            <a:pPr marL="896938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Ø"/>
            </a:pPr>
            <a:r>
              <a:rPr lang="tr-TR" sz="1600" b="1" i="1" dirty="0"/>
              <a:t>Danışmanı olduğu öğrenciler:</a:t>
            </a:r>
          </a:p>
          <a:p>
            <a:pPr marL="1247775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ü"/>
            </a:pPr>
            <a:r>
              <a:rPr lang="tr-TR" sz="1600" dirty="0"/>
              <a:t>2020 yılı ve öncesi bölümümüze kayıt yaptıran öğrenciler</a:t>
            </a:r>
          </a:p>
          <a:p>
            <a:pPr marL="1247775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ü"/>
            </a:pPr>
            <a:r>
              <a:rPr lang="tr-TR" sz="1600" dirty="0"/>
              <a:t>2023 yılında bölümümüze kayıt yaptıran öğrenciler</a:t>
            </a:r>
          </a:p>
          <a:p>
            <a:pPr marL="896938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Ø"/>
            </a:pPr>
            <a:r>
              <a:rPr lang="tr-TR" sz="1600" b="1" i="1" dirty="0"/>
              <a:t>İletişim:</a:t>
            </a:r>
          </a:p>
          <a:p>
            <a:pPr marL="1247775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ü"/>
            </a:pPr>
            <a:r>
              <a:rPr lang="tr-TR" sz="1600" u="sng" dirty="0">
                <a:hlinkClick r:id="rId2"/>
              </a:rPr>
              <a:t>vedat.acar@klu.edu.tr</a:t>
            </a:r>
            <a:r>
              <a:rPr lang="tr-TR" sz="1600" dirty="0"/>
              <a:t> </a:t>
            </a:r>
          </a:p>
          <a:p>
            <a:pPr marL="1247775" indent="-288925" algn="just">
              <a:spcBef>
                <a:spcPts val="900"/>
              </a:spcBef>
              <a:buClr>
                <a:srgbClr val="6666FF"/>
              </a:buClr>
              <a:buFont typeface="Wingdings" pitchFamily="2" charset="2"/>
              <a:buChar char="ü"/>
            </a:pPr>
            <a:endParaRPr lang="tr-TR" sz="160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E1B4F22-D255-6E44-BB36-78FDC9AEF8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069" y="1940102"/>
            <a:ext cx="2335515" cy="3524899"/>
          </a:xfrm>
          <a:prstGeom prst="rect">
            <a:avLst/>
          </a:prstGeom>
        </p:spPr>
      </p:pic>
      <p:sp>
        <p:nvSpPr>
          <p:cNvPr id="20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292137" y="5664055"/>
            <a:ext cx="2700000" cy="194720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42939909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2024-2025 yılı Akademik Takvimi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438307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>
            <a:off x="6468107" y="3102895"/>
            <a:ext cx="2475729" cy="127727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37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C2C79808-A4C2-044F-9515-5EE3367320CB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7" name="Halka 16">
            <a:extLst>
              <a:ext uri="{FF2B5EF4-FFF2-40B4-BE49-F238E27FC236}">
                <a16:creationId xmlns:a16="http://schemas.microsoft.com/office/drawing/2014/main" id="{54223461-BA8A-2945-9508-F19F4DCD18DE}"/>
              </a:ext>
            </a:extLst>
          </p:cNvPr>
          <p:cNvSpPr/>
          <p:nvPr/>
        </p:nvSpPr>
        <p:spPr>
          <a:xfrm>
            <a:off x="3439425" y="2998985"/>
            <a:ext cx="1091011" cy="288613"/>
          </a:xfrm>
          <a:custGeom>
            <a:avLst/>
            <a:gdLst>
              <a:gd name="connsiteX0" fmla="*/ 0 w 1091011"/>
              <a:gd name="connsiteY0" fmla="*/ 144307 h 288613"/>
              <a:gd name="connsiteX1" fmla="*/ 545506 w 1091011"/>
              <a:gd name="connsiteY1" fmla="*/ 0 h 288613"/>
              <a:gd name="connsiteX2" fmla="*/ 1091012 w 1091011"/>
              <a:gd name="connsiteY2" fmla="*/ 144307 h 288613"/>
              <a:gd name="connsiteX3" fmla="*/ 545506 w 1091011"/>
              <a:gd name="connsiteY3" fmla="*/ 288614 h 288613"/>
              <a:gd name="connsiteX4" fmla="*/ 0 w 1091011"/>
              <a:gd name="connsiteY4" fmla="*/ 144307 h 288613"/>
              <a:gd name="connsiteX5" fmla="*/ 18630 w 1091011"/>
              <a:gd name="connsiteY5" fmla="*/ 144307 h 288613"/>
              <a:gd name="connsiteX6" fmla="*/ 545506 w 1091011"/>
              <a:gd name="connsiteY6" fmla="*/ 269984 h 288613"/>
              <a:gd name="connsiteX7" fmla="*/ 1072382 w 1091011"/>
              <a:gd name="connsiteY7" fmla="*/ 144307 h 288613"/>
              <a:gd name="connsiteX8" fmla="*/ 545506 w 1091011"/>
              <a:gd name="connsiteY8" fmla="*/ 18630 h 288613"/>
              <a:gd name="connsiteX9" fmla="*/ 18630 w 1091011"/>
              <a:gd name="connsiteY9" fmla="*/ 144307 h 2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1011" h="288613" fill="none" extrusionOk="0">
                <a:moveTo>
                  <a:pt x="0" y="144307"/>
                </a:moveTo>
                <a:cubicBezTo>
                  <a:pt x="-45257" y="57288"/>
                  <a:pt x="286157" y="34288"/>
                  <a:pt x="545506" y="0"/>
                </a:cubicBezTo>
                <a:cubicBezTo>
                  <a:pt x="848484" y="2536"/>
                  <a:pt x="1092542" y="80453"/>
                  <a:pt x="1091012" y="144307"/>
                </a:cubicBezTo>
                <a:cubicBezTo>
                  <a:pt x="1102275" y="241355"/>
                  <a:pt x="872102" y="319630"/>
                  <a:pt x="545506" y="288614"/>
                </a:cubicBezTo>
                <a:cubicBezTo>
                  <a:pt x="247610" y="285656"/>
                  <a:pt x="558" y="221382"/>
                  <a:pt x="0" y="144307"/>
                </a:cubicBezTo>
                <a:close/>
                <a:moveTo>
                  <a:pt x="18630" y="144307"/>
                </a:moveTo>
                <a:cubicBezTo>
                  <a:pt x="-31962" y="222024"/>
                  <a:pt x="208169" y="238002"/>
                  <a:pt x="545506" y="269984"/>
                </a:cubicBezTo>
                <a:cubicBezTo>
                  <a:pt x="826554" y="269279"/>
                  <a:pt x="1068323" y="205442"/>
                  <a:pt x="1072382" y="144307"/>
                </a:cubicBezTo>
                <a:cubicBezTo>
                  <a:pt x="1076349" y="21232"/>
                  <a:pt x="819020" y="28832"/>
                  <a:pt x="545506" y="18630"/>
                </a:cubicBezTo>
                <a:cubicBezTo>
                  <a:pt x="252685" y="21910"/>
                  <a:pt x="26515" y="80757"/>
                  <a:pt x="18630" y="144307"/>
                </a:cubicBezTo>
                <a:close/>
              </a:path>
              <a:path w="1091011" h="288613" stroke="0" extrusionOk="0">
                <a:moveTo>
                  <a:pt x="0" y="144307"/>
                </a:moveTo>
                <a:cubicBezTo>
                  <a:pt x="-14670" y="55559"/>
                  <a:pt x="196908" y="17761"/>
                  <a:pt x="545506" y="0"/>
                </a:cubicBezTo>
                <a:cubicBezTo>
                  <a:pt x="858059" y="2374"/>
                  <a:pt x="1071465" y="65230"/>
                  <a:pt x="1091012" y="144307"/>
                </a:cubicBezTo>
                <a:cubicBezTo>
                  <a:pt x="1078681" y="236048"/>
                  <a:pt x="837906" y="337668"/>
                  <a:pt x="545506" y="288614"/>
                </a:cubicBezTo>
                <a:cubicBezTo>
                  <a:pt x="232663" y="282285"/>
                  <a:pt x="10253" y="228905"/>
                  <a:pt x="0" y="144307"/>
                </a:cubicBezTo>
                <a:close/>
                <a:moveTo>
                  <a:pt x="18630" y="144307"/>
                </a:moveTo>
                <a:cubicBezTo>
                  <a:pt x="77502" y="220700"/>
                  <a:pt x="280217" y="217099"/>
                  <a:pt x="545506" y="269984"/>
                </a:cubicBezTo>
                <a:cubicBezTo>
                  <a:pt x="834720" y="269713"/>
                  <a:pt x="1059960" y="225411"/>
                  <a:pt x="1072382" y="144307"/>
                </a:cubicBezTo>
                <a:cubicBezTo>
                  <a:pt x="1066606" y="19818"/>
                  <a:pt x="817246" y="45377"/>
                  <a:pt x="545506" y="18630"/>
                </a:cubicBezTo>
                <a:cubicBezTo>
                  <a:pt x="268783" y="26615"/>
                  <a:pt x="31129" y="77903"/>
                  <a:pt x="18630" y="144307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20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5237296" y="4488567"/>
            <a:ext cx="1880466" cy="288613"/>
          </a:xfrm>
          <a:custGeom>
            <a:avLst/>
            <a:gdLst>
              <a:gd name="connsiteX0" fmla="*/ 0 w 1880466"/>
              <a:gd name="connsiteY0" fmla="*/ 144307 h 288613"/>
              <a:gd name="connsiteX1" fmla="*/ 940233 w 1880466"/>
              <a:gd name="connsiteY1" fmla="*/ 0 h 288613"/>
              <a:gd name="connsiteX2" fmla="*/ 1880466 w 1880466"/>
              <a:gd name="connsiteY2" fmla="*/ 144307 h 288613"/>
              <a:gd name="connsiteX3" fmla="*/ 940233 w 1880466"/>
              <a:gd name="connsiteY3" fmla="*/ 288614 h 288613"/>
              <a:gd name="connsiteX4" fmla="*/ 0 w 1880466"/>
              <a:gd name="connsiteY4" fmla="*/ 144307 h 288613"/>
              <a:gd name="connsiteX5" fmla="*/ 18630 w 1880466"/>
              <a:gd name="connsiteY5" fmla="*/ 144307 h 288613"/>
              <a:gd name="connsiteX6" fmla="*/ 940233 w 1880466"/>
              <a:gd name="connsiteY6" fmla="*/ 269984 h 288613"/>
              <a:gd name="connsiteX7" fmla="*/ 1861836 w 1880466"/>
              <a:gd name="connsiteY7" fmla="*/ 144307 h 288613"/>
              <a:gd name="connsiteX8" fmla="*/ 940233 w 1880466"/>
              <a:gd name="connsiteY8" fmla="*/ 18630 h 288613"/>
              <a:gd name="connsiteX9" fmla="*/ 18630 w 1880466"/>
              <a:gd name="connsiteY9" fmla="*/ 144307 h 2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80466" h="288613" fill="none" extrusionOk="0">
                <a:moveTo>
                  <a:pt x="0" y="144307"/>
                </a:moveTo>
                <a:cubicBezTo>
                  <a:pt x="-84679" y="50912"/>
                  <a:pt x="494655" y="60271"/>
                  <a:pt x="940233" y="0"/>
                </a:cubicBezTo>
                <a:cubicBezTo>
                  <a:pt x="1461212" y="2536"/>
                  <a:pt x="1881996" y="80453"/>
                  <a:pt x="1880466" y="144307"/>
                </a:cubicBezTo>
                <a:cubicBezTo>
                  <a:pt x="1895969" y="247885"/>
                  <a:pt x="1479600" y="313224"/>
                  <a:pt x="940233" y="288614"/>
                </a:cubicBezTo>
                <a:cubicBezTo>
                  <a:pt x="424336" y="285656"/>
                  <a:pt x="558" y="221382"/>
                  <a:pt x="0" y="144307"/>
                </a:cubicBezTo>
                <a:close/>
                <a:moveTo>
                  <a:pt x="18630" y="144307"/>
                </a:moveTo>
                <a:cubicBezTo>
                  <a:pt x="-13704" y="219026"/>
                  <a:pt x="405940" y="252523"/>
                  <a:pt x="940233" y="269984"/>
                </a:cubicBezTo>
                <a:cubicBezTo>
                  <a:pt x="1439282" y="269279"/>
                  <a:pt x="1857777" y="205442"/>
                  <a:pt x="1861836" y="144307"/>
                </a:cubicBezTo>
                <a:cubicBezTo>
                  <a:pt x="1863481" y="52646"/>
                  <a:pt x="1405002" y="44449"/>
                  <a:pt x="940233" y="18630"/>
                </a:cubicBezTo>
                <a:cubicBezTo>
                  <a:pt x="429411" y="21910"/>
                  <a:pt x="26515" y="80757"/>
                  <a:pt x="18630" y="144307"/>
                </a:cubicBezTo>
                <a:close/>
              </a:path>
              <a:path w="1880466" h="288613" stroke="0" extrusionOk="0">
                <a:moveTo>
                  <a:pt x="0" y="144307"/>
                </a:moveTo>
                <a:cubicBezTo>
                  <a:pt x="-73516" y="19262"/>
                  <a:pt x="377277" y="16394"/>
                  <a:pt x="940233" y="0"/>
                </a:cubicBezTo>
                <a:cubicBezTo>
                  <a:pt x="1470787" y="2374"/>
                  <a:pt x="1860919" y="65230"/>
                  <a:pt x="1880466" y="144307"/>
                </a:cubicBezTo>
                <a:cubicBezTo>
                  <a:pt x="1823075" y="280052"/>
                  <a:pt x="1452176" y="329147"/>
                  <a:pt x="940233" y="288614"/>
                </a:cubicBezTo>
                <a:cubicBezTo>
                  <a:pt x="409389" y="282285"/>
                  <a:pt x="10253" y="228905"/>
                  <a:pt x="0" y="144307"/>
                </a:cubicBezTo>
                <a:close/>
                <a:moveTo>
                  <a:pt x="18630" y="144307"/>
                </a:moveTo>
                <a:cubicBezTo>
                  <a:pt x="86506" y="221768"/>
                  <a:pt x="462026" y="206640"/>
                  <a:pt x="940233" y="269984"/>
                </a:cubicBezTo>
                <a:cubicBezTo>
                  <a:pt x="1447448" y="269713"/>
                  <a:pt x="1849414" y="225411"/>
                  <a:pt x="1861836" y="144307"/>
                </a:cubicBezTo>
                <a:cubicBezTo>
                  <a:pt x="1856345" y="22538"/>
                  <a:pt x="1394962" y="94033"/>
                  <a:pt x="940233" y="18630"/>
                </a:cubicBezTo>
                <a:cubicBezTo>
                  <a:pt x="445509" y="26615"/>
                  <a:pt x="31129" y="77903"/>
                  <a:pt x="18630" y="144307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21" name="Halka 20">
            <a:extLst>
              <a:ext uri="{FF2B5EF4-FFF2-40B4-BE49-F238E27FC236}">
                <a16:creationId xmlns:a16="http://schemas.microsoft.com/office/drawing/2014/main" id="{C6454C78-8EFB-C240-80C6-476DDB3916DF}"/>
              </a:ext>
            </a:extLst>
          </p:cNvPr>
          <p:cNvSpPr/>
          <p:nvPr/>
        </p:nvSpPr>
        <p:spPr>
          <a:xfrm>
            <a:off x="3636618" y="4488567"/>
            <a:ext cx="1091011" cy="288613"/>
          </a:xfrm>
          <a:custGeom>
            <a:avLst/>
            <a:gdLst>
              <a:gd name="connsiteX0" fmla="*/ 0 w 1091011"/>
              <a:gd name="connsiteY0" fmla="*/ 144307 h 288613"/>
              <a:gd name="connsiteX1" fmla="*/ 545506 w 1091011"/>
              <a:gd name="connsiteY1" fmla="*/ 0 h 288613"/>
              <a:gd name="connsiteX2" fmla="*/ 1091012 w 1091011"/>
              <a:gd name="connsiteY2" fmla="*/ 144307 h 288613"/>
              <a:gd name="connsiteX3" fmla="*/ 545506 w 1091011"/>
              <a:gd name="connsiteY3" fmla="*/ 288614 h 288613"/>
              <a:gd name="connsiteX4" fmla="*/ 0 w 1091011"/>
              <a:gd name="connsiteY4" fmla="*/ 144307 h 288613"/>
              <a:gd name="connsiteX5" fmla="*/ 18630 w 1091011"/>
              <a:gd name="connsiteY5" fmla="*/ 144307 h 288613"/>
              <a:gd name="connsiteX6" fmla="*/ 545506 w 1091011"/>
              <a:gd name="connsiteY6" fmla="*/ 269984 h 288613"/>
              <a:gd name="connsiteX7" fmla="*/ 1072382 w 1091011"/>
              <a:gd name="connsiteY7" fmla="*/ 144307 h 288613"/>
              <a:gd name="connsiteX8" fmla="*/ 545506 w 1091011"/>
              <a:gd name="connsiteY8" fmla="*/ 18630 h 288613"/>
              <a:gd name="connsiteX9" fmla="*/ 18630 w 1091011"/>
              <a:gd name="connsiteY9" fmla="*/ 144307 h 2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1011" h="288613" fill="none" extrusionOk="0">
                <a:moveTo>
                  <a:pt x="0" y="144307"/>
                </a:moveTo>
                <a:cubicBezTo>
                  <a:pt x="-45257" y="57288"/>
                  <a:pt x="286157" y="34288"/>
                  <a:pt x="545506" y="0"/>
                </a:cubicBezTo>
                <a:cubicBezTo>
                  <a:pt x="848484" y="2536"/>
                  <a:pt x="1092542" y="80453"/>
                  <a:pt x="1091012" y="144307"/>
                </a:cubicBezTo>
                <a:cubicBezTo>
                  <a:pt x="1102275" y="241355"/>
                  <a:pt x="872102" y="319630"/>
                  <a:pt x="545506" y="288614"/>
                </a:cubicBezTo>
                <a:cubicBezTo>
                  <a:pt x="247610" y="285656"/>
                  <a:pt x="558" y="221382"/>
                  <a:pt x="0" y="144307"/>
                </a:cubicBezTo>
                <a:close/>
                <a:moveTo>
                  <a:pt x="18630" y="144307"/>
                </a:moveTo>
                <a:cubicBezTo>
                  <a:pt x="-31962" y="222024"/>
                  <a:pt x="208169" y="238002"/>
                  <a:pt x="545506" y="269984"/>
                </a:cubicBezTo>
                <a:cubicBezTo>
                  <a:pt x="826554" y="269279"/>
                  <a:pt x="1068323" y="205442"/>
                  <a:pt x="1072382" y="144307"/>
                </a:cubicBezTo>
                <a:cubicBezTo>
                  <a:pt x="1076349" y="21232"/>
                  <a:pt x="819020" y="28832"/>
                  <a:pt x="545506" y="18630"/>
                </a:cubicBezTo>
                <a:cubicBezTo>
                  <a:pt x="252685" y="21910"/>
                  <a:pt x="26515" y="80757"/>
                  <a:pt x="18630" y="144307"/>
                </a:cubicBezTo>
                <a:close/>
              </a:path>
              <a:path w="1091011" h="288613" stroke="0" extrusionOk="0">
                <a:moveTo>
                  <a:pt x="0" y="144307"/>
                </a:moveTo>
                <a:cubicBezTo>
                  <a:pt x="-14670" y="55559"/>
                  <a:pt x="196908" y="17761"/>
                  <a:pt x="545506" y="0"/>
                </a:cubicBezTo>
                <a:cubicBezTo>
                  <a:pt x="858059" y="2374"/>
                  <a:pt x="1071465" y="65230"/>
                  <a:pt x="1091012" y="144307"/>
                </a:cubicBezTo>
                <a:cubicBezTo>
                  <a:pt x="1078681" y="236048"/>
                  <a:pt x="837906" y="337668"/>
                  <a:pt x="545506" y="288614"/>
                </a:cubicBezTo>
                <a:cubicBezTo>
                  <a:pt x="232663" y="282285"/>
                  <a:pt x="10253" y="228905"/>
                  <a:pt x="0" y="144307"/>
                </a:cubicBezTo>
                <a:close/>
                <a:moveTo>
                  <a:pt x="18630" y="144307"/>
                </a:moveTo>
                <a:cubicBezTo>
                  <a:pt x="77502" y="220700"/>
                  <a:pt x="280217" y="217099"/>
                  <a:pt x="545506" y="269984"/>
                </a:cubicBezTo>
                <a:cubicBezTo>
                  <a:pt x="834720" y="269713"/>
                  <a:pt x="1059960" y="225411"/>
                  <a:pt x="1072382" y="144307"/>
                </a:cubicBezTo>
                <a:cubicBezTo>
                  <a:pt x="1066606" y="19818"/>
                  <a:pt x="817246" y="45377"/>
                  <a:pt x="545506" y="18630"/>
                </a:cubicBezTo>
                <a:cubicBezTo>
                  <a:pt x="268783" y="26615"/>
                  <a:pt x="31129" y="77903"/>
                  <a:pt x="18630" y="144307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28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292137" y="5664055"/>
            <a:ext cx="2700000" cy="194720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9210AEF-019C-9A0D-9614-D8391BA0A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27F975C-7D00-DC65-77C9-D14B939CD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105" y="1903408"/>
            <a:ext cx="9144000" cy="2780553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3656E924-AD6B-25D5-F63F-CFBDB8454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26" y="4203197"/>
            <a:ext cx="9144000" cy="267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3939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/>
          <p:cNvSpPr/>
          <p:nvPr/>
        </p:nvSpPr>
        <p:spPr>
          <a:xfrm>
            <a:off x="6468107" y="3102895"/>
            <a:ext cx="2475729" cy="127727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Altbilgi Yer Tutucusu 1"/>
          <p:cNvSpPr txBox="1">
            <a:spLocks/>
          </p:cNvSpPr>
          <p:nvPr/>
        </p:nvSpPr>
        <p:spPr>
          <a:xfrm>
            <a:off x="6292137" y="5664055"/>
            <a:ext cx="2700000" cy="19472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tr-TR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tr-TR" sz="675">
                <a:solidFill>
                  <a:srgbClr val="002060"/>
                </a:solidFill>
              </a:rPr>
              <a:t>Eğitim Öğretim Geliştirme Koordinatörlüğü-2019</a:t>
            </a:r>
            <a:endParaRPr lang="tr-TR" sz="675" dirty="0">
              <a:solidFill>
                <a:srgbClr val="002060"/>
              </a:solidFill>
            </a:endParaRPr>
          </a:p>
        </p:txBody>
      </p:sp>
      <p:sp>
        <p:nvSpPr>
          <p:cNvPr id="17" name="Halka 16">
            <a:extLst>
              <a:ext uri="{FF2B5EF4-FFF2-40B4-BE49-F238E27FC236}">
                <a16:creationId xmlns:a16="http://schemas.microsoft.com/office/drawing/2014/main" id="{54223461-BA8A-2945-9508-F19F4DCD18DE}"/>
              </a:ext>
            </a:extLst>
          </p:cNvPr>
          <p:cNvSpPr/>
          <p:nvPr/>
        </p:nvSpPr>
        <p:spPr>
          <a:xfrm>
            <a:off x="3102074" y="2613188"/>
            <a:ext cx="1469926" cy="389784"/>
          </a:xfrm>
          <a:custGeom>
            <a:avLst/>
            <a:gdLst>
              <a:gd name="connsiteX0" fmla="*/ 0 w 1469926"/>
              <a:gd name="connsiteY0" fmla="*/ 194892 h 389784"/>
              <a:gd name="connsiteX1" fmla="*/ 734963 w 1469926"/>
              <a:gd name="connsiteY1" fmla="*/ 0 h 389784"/>
              <a:gd name="connsiteX2" fmla="*/ 1469926 w 1469926"/>
              <a:gd name="connsiteY2" fmla="*/ 194892 h 389784"/>
              <a:gd name="connsiteX3" fmla="*/ 734963 w 1469926"/>
              <a:gd name="connsiteY3" fmla="*/ 389784 h 389784"/>
              <a:gd name="connsiteX4" fmla="*/ 0 w 1469926"/>
              <a:gd name="connsiteY4" fmla="*/ 194892 h 389784"/>
              <a:gd name="connsiteX5" fmla="*/ 25161 w 1469926"/>
              <a:gd name="connsiteY5" fmla="*/ 194892 h 389784"/>
              <a:gd name="connsiteX6" fmla="*/ 734963 w 1469926"/>
              <a:gd name="connsiteY6" fmla="*/ 364623 h 389784"/>
              <a:gd name="connsiteX7" fmla="*/ 1444765 w 1469926"/>
              <a:gd name="connsiteY7" fmla="*/ 194892 h 389784"/>
              <a:gd name="connsiteX8" fmla="*/ 734963 w 1469926"/>
              <a:gd name="connsiteY8" fmla="*/ 25161 h 389784"/>
              <a:gd name="connsiteX9" fmla="*/ 25161 w 1469926"/>
              <a:gd name="connsiteY9" fmla="*/ 194892 h 38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9926" h="389784" fill="none" extrusionOk="0">
                <a:moveTo>
                  <a:pt x="0" y="194892"/>
                </a:moveTo>
                <a:cubicBezTo>
                  <a:pt x="-42980" y="80304"/>
                  <a:pt x="392889" y="52205"/>
                  <a:pt x="734963" y="0"/>
                </a:cubicBezTo>
                <a:cubicBezTo>
                  <a:pt x="1151439" y="15730"/>
                  <a:pt x="1471279" y="101266"/>
                  <a:pt x="1469926" y="194892"/>
                </a:cubicBezTo>
                <a:cubicBezTo>
                  <a:pt x="1477260" y="313825"/>
                  <a:pt x="1171406" y="427186"/>
                  <a:pt x="734963" y="389784"/>
                </a:cubicBezTo>
                <a:cubicBezTo>
                  <a:pt x="344314" y="376423"/>
                  <a:pt x="4270" y="282441"/>
                  <a:pt x="0" y="194892"/>
                </a:cubicBezTo>
                <a:close/>
                <a:moveTo>
                  <a:pt x="25161" y="194892"/>
                </a:moveTo>
                <a:cubicBezTo>
                  <a:pt x="6288" y="291731"/>
                  <a:pt x="300921" y="335623"/>
                  <a:pt x="734963" y="364623"/>
                </a:cubicBezTo>
                <a:cubicBezTo>
                  <a:pt x="1116115" y="363852"/>
                  <a:pt x="1435482" y="269709"/>
                  <a:pt x="1444765" y="194892"/>
                </a:cubicBezTo>
                <a:cubicBezTo>
                  <a:pt x="1448435" y="51513"/>
                  <a:pt x="1088226" y="47787"/>
                  <a:pt x="734963" y="25161"/>
                </a:cubicBezTo>
                <a:cubicBezTo>
                  <a:pt x="341108" y="28455"/>
                  <a:pt x="29005" y="104009"/>
                  <a:pt x="25161" y="194892"/>
                </a:cubicBezTo>
                <a:close/>
              </a:path>
              <a:path w="1469926" h="389784" stroke="0" extrusionOk="0">
                <a:moveTo>
                  <a:pt x="0" y="194892"/>
                </a:moveTo>
                <a:cubicBezTo>
                  <a:pt x="-47631" y="57876"/>
                  <a:pt x="320794" y="3100"/>
                  <a:pt x="734963" y="0"/>
                </a:cubicBezTo>
                <a:cubicBezTo>
                  <a:pt x="1164246" y="4921"/>
                  <a:pt x="1443525" y="88095"/>
                  <a:pt x="1469926" y="194892"/>
                </a:cubicBezTo>
                <a:cubicBezTo>
                  <a:pt x="1422553" y="348791"/>
                  <a:pt x="1134013" y="427696"/>
                  <a:pt x="734963" y="389784"/>
                </a:cubicBezTo>
                <a:cubicBezTo>
                  <a:pt x="310119" y="379424"/>
                  <a:pt x="19602" y="311894"/>
                  <a:pt x="0" y="194892"/>
                </a:cubicBezTo>
                <a:close/>
                <a:moveTo>
                  <a:pt x="25161" y="194892"/>
                </a:moveTo>
                <a:cubicBezTo>
                  <a:pt x="90665" y="296403"/>
                  <a:pt x="370754" y="307402"/>
                  <a:pt x="734963" y="364623"/>
                </a:cubicBezTo>
                <a:cubicBezTo>
                  <a:pt x="1111774" y="362295"/>
                  <a:pt x="1442165" y="291080"/>
                  <a:pt x="1444765" y="194892"/>
                </a:cubicBezTo>
                <a:cubicBezTo>
                  <a:pt x="1442727" y="81720"/>
                  <a:pt x="1114666" y="42269"/>
                  <a:pt x="734963" y="25161"/>
                </a:cubicBezTo>
                <a:cubicBezTo>
                  <a:pt x="362216" y="35947"/>
                  <a:pt x="33276" y="103103"/>
                  <a:pt x="25161" y="194892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20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3614772" y="3532034"/>
            <a:ext cx="1880466" cy="343778"/>
          </a:xfrm>
          <a:custGeom>
            <a:avLst/>
            <a:gdLst>
              <a:gd name="connsiteX0" fmla="*/ 0 w 1880466"/>
              <a:gd name="connsiteY0" fmla="*/ 171889 h 343778"/>
              <a:gd name="connsiteX1" fmla="*/ 940233 w 1880466"/>
              <a:gd name="connsiteY1" fmla="*/ 0 h 343778"/>
              <a:gd name="connsiteX2" fmla="*/ 1880466 w 1880466"/>
              <a:gd name="connsiteY2" fmla="*/ 171889 h 343778"/>
              <a:gd name="connsiteX3" fmla="*/ 940233 w 1880466"/>
              <a:gd name="connsiteY3" fmla="*/ 343778 h 343778"/>
              <a:gd name="connsiteX4" fmla="*/ 0 w 1880466"/>
              <a:gd name="connsiteY4" fmla="*/ 171889 h 343778"/>
              <a:gd name="connsiteX5" fmla="*/ 22191 w 1880466"/>
              <a:gd name="connsiteY5" fmla="*/ 171889 h 343778"/>
              <a:gd name="connsiteX6" fmla="*/ 940233 w 1880466"/>
              <a:gd name="connsiteY6" fmla="*/ 321587 h 343778"/>
              <a:gd name="connsiteX7" fmla="*/ 1858275 w 1880466"/>
              <a:gd name="connsiteY7" fmla="*/ 171889 h 343778"/>
              <a:gd name="connsiteX8" fmla="*/ 940233 w 1880466"/>
              <a:gd name="connsiteY8" fmla="*/ 22191 h 343778"/>
              <a:gd name="connsiteX9" fmla="*/ 22191 w 1880466"/>
              <a:gd name="connsiteY9" fmla="*/ 171889 h 343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80466" h="343778" fill="none" extrusionOk="0">
                <a:moveTo>
                  <a:pt x="0" y="171889"/>
                </a:moveTo>
                <a:cubicBezTo>
                  <a:pt x="-38877" y="70669"/>
                  <a:pt x="472069" y="41800"/>
                  <a:pt x="940233" y="0"/>
                </a:cubicBezTo>
                <a:cubicBezTo>
                  <a:pt x="1463642" y="6152"/>
                  <a:pt x="1881470" y="87354"/>
                  <a:pt x="1880466" y="171889"/>
                </a:cubicBezTo>
                <a:cubicBezTo>
                  <a:pt x="1923262" y="332741"/>
                  <a:pt x="1476242" y="364274"/>
                  <a:pt x="940233" y="343778"/>
                </a:cubicBezTo>
                <a:cubicBezTo>
                  <a:pt x="438798" y="328157"/>
                  <a:pt x="3311" y="251249"/>
                  <a:pt x="0" y="171889"/>
                </a:cubicBezTo>
                <a:close/>
                <a:moveTo>
                  <a:pt x="22191" y="171889"/>
                </a:moveTo>
                <a:cubicBezTo>
                  <a:pt x="-27036" y="262649"/>
                  <a:pt x="419442" y="312086"/>
                  <a:pt x="940233" y="321587"/>
                </a:cubicBezTo>
                <a:cubicBezTo>
                  <a:pt x="1429507" y="320327"/>
                  <a:pt x="1856345" y="250630"/>
                  <a:pt x="1858275" y="171889"/>
                </a:cubicBezTo>
                <a:cubicBezTo>
                  <a:pt x="1863380" y="20159"/>
                  <a:pt x="1400918" y="49247"/>
                  <a:pt x="940233" y="22191"/>
                </a:cubicBezTo>
                <a:cubicBezTo>
                  <a:pt x="425372" y="36209"/>
                  <a:pt x="25739" y="91849"/>
                  <a:pt x="22191" y="171889"/>
                </a:cubicBezTo>
                <a:close/>
              </a:path>
              <a:path w="1880466" h="343778" stroke="0" extrusionOk="0">
                <a:moveTo>
                  <a:pt x="0" y="171889"/>
                </a:moveTo>
                <a:cubicBezTo>
                  <a:pt x="-12161" y="69456"/>
                  <a:pt x="379656" y="15501"/>
                  <a:pt x="940233" y="0"/>
                </a:cubicBezTo>
                <a:cubicBezTo>
                  <a:pt x="1464605" y="1073"/>
                  <a:pt x="1872695" y="77204"/>
                  <a:pt x="1880466" y="171889"/>
                </a:cubicBezTo>
                <a:cubicBezTo>
                  <a:pt x="1859155" y="287632"/>
                  <a:pt x="1446029" y="418287"/>
                  <a:pt x="940233" y="343778"/>
                </a:cubicBezTo>
                <a:cubicBezTo>
                  <a:pt x="416332" y="341248"/>
                  <a:pt x="10309" y="271747"/>
                  <a:pt x="0" y="171889"/>
                </a:cubicBezTo>
                <a:close/>
                <a:moveTo>
                  <a:pt x="22191" y="171889"/>
                </a:moveTo>
                <a:cubicBezTo>
                  <a:pt x="91889" y="262833"/>
                  <a:pt x="454672" y="277423"/>
                  <a:pt x="940233" y="321587"/>
                </a:cubicBezTo>
                <a:cubicBezTo>
                  <a:pt x="1427694" y="318592"/>
                  <a:pt x="1845119" y="266951"/>
                  <a:pt x="1858275" y="171889"/>
                </a:cubicBezTo>
                <a:cubicBezTo>
                  <a:pt x="1853267" y="41450"/>
                  <a:pt x="1413705" y="68815"/>
                  <a:pt x="940233" y="22191"/>
                </a:cubicBezTo>
                <a:cubicBezTo>
                  <a:pt x="450231" y="31719"/>
                  <a:pt x="36094" y="92556"/>
                  <a:pt x="22191" y="171889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22" name="Halka 21">
            <a:extLst>
              <a:ext uri="{FF2B5EF4-FFF2-40B4-BE49-F238E27FC236}">
                <a16:creationId xmlns:a16="http://schemas.microsoft.com/office/drawing/2014/main" id="{A85129D2-5354-994A-BEB2-A98175712EAB}"/>
              </a:ext>
            </a:extLst>
          </p:cNvPr>
          <p:cNvSpPr/>
          <p:nvPr/>
        </p:nvSpPr>
        <p:spPr>
          <a:xfrm>
            <a:off x="4615686" y="2630505"/>
            <a:ext cx="1469926" cy="389784"/>
          </a:xfrm>
          <a:custGeom>
            <a:avLst/>
            <a:gdLst>
              <a:gd name="connsiteX0" fmla="*/ 0 w 1469926"/>
              <a:gd name="connsiteY0" fmla="*/ 194892 h 389784"/>
              <a:gd name="connsiteX1" fmla="*/ 734963 w 1469926"/>
              <a:gd name="connsiteY1" fmla="*/ 0 h 389784"/>
              <a:gd name="connsiteX2" fmla="*/ 1469926 w 1469926"/>
              <a:gd name="connsiteY2" fmla="*/ 194892 h 389784"/>
              <a:gd name="connsiteX3" fmla="*/ 734963 w 1469926"/>
              <a:gd name="connsiteY3" fmla="*/ 389784 h 389784"/>
              <a:gd name="connsiteX4" fmla="*/ 0 w 1469926"/>
              <a:gd name="connsiteY4" fmla="*/ 194892 h 389784"/>
              <a:gd name="connsiteX5" fmla="*/ 25161 w 1469926"/>
              <a:gd name="connsiteY5" fmla="*/ 194892 h 389784"/>
              <a:gd name="connsiteX6" fmla="*/ 734963 w 1469926"/>
              <a:gd name="connsiteY6" fmla="*/ 364623 h 389784"/>
              <a:gd name="connsiteX7" fmla="*/ 1444765 w 1469926"/>
              <a:gd name="connsiteY7" fmla="*/ 194892 h 389784"/>
              <a:gd name="connsiteX8" fmla="*/ 734963 w 1469926"/>
              <a:gd name="connsiteY8" fmla="*/ 25161 h 389784"/>
              <a:gd name="connsiteX9" fmla="*/ 25161 w 1469926"/>
              <a:gd name="connsiteY9" fmla="*/ 194892 h 38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9926" h="389784" fill="none" extrusionOk="0">
                <a:moveTo>
                  <a:pt x="0" y="194892"/>
                </a:moveTo>
                <a:cubicBezTo>
                  <a:pt x="-42980" y="80304"/>
                  <a:pt x="392889" y="52205"/>
                  <a:pt x="734963" y="0"/>
                </a:cubicBezTo>
                <a:cubicBezTo>
                  <a:pt x="1151439" y="15730"/>
                  <a:pt x="1471279" y="101266"/>
                  <a:pt x="1469926" y="194892"/>
                </a:cubicBezTo>
                <a:cubicBezTo>
                  <a:pt x="1477260" y="313825"/>
                  <a:pt x="1171406" y="427186"/>
                  <a:pt x="734963" y="389784"/>
                </a:cubicBezTo>
                <a:cubicBezTo>
                  <a:pt x="344314" y="376423"/>
                  <a:pt x="4270" y="282441"/>
                  <a:pt x="0" y="194892"/>
                </a:cubicBezTo>
                <a:close/>
                <a:moveTo>
                  <a:pt x="25161" y="194892"/>
                </a:moveTo>
                <a:cubicBezTo>
                  <a:pt x="6288" y="291731"/>
                  <a:pt x="300921" y="335623"/>
                  <a:pt x="734963" y="364623"/>
                </a:cubicBezTo>
                <a:cubicBezTo>
                  <a:pt x="1116115" y="363852"/>
                  <a:pt x="1435482" y="269709"/>
                  <a:pt x="1444765" y="194892"/>
                </a:cubicBezTo>
                <a:cubicBezTo>
                  <a:pt x="1448435" y="51513"/>
                  <a:pt x="1088226" y="47787"/>
                  <a:pt x="734963" y="25161"/>
                </a:cubicBezTo>
                <a:cubicBezTo>
                  <a:pt x="341108" y="28455"/>
                  <a:pt x="29005" y="104009"/>
                  <a:pt x="25161" y="194892"/>
                </a:cubicBezTo>
                <a:close/>
              </a:path>
              <a:path w="1469926" h="389784" stroke="0" extrusionOk="0">
                <a:moveTo>
                  <a:pt x="0" y="194892"/>
                </a:moveTo>
                <a:cubicBezTo>
                  <a:pt x="-47631" y="57876"/>
                  <a:pt x="320794" y="3100"/>
                  <a:pt x="734963" y="0"/>
                </a:cubicBezTo>
                <a:cubicBezTo>
                  <a:pt x="1164246" y="4921"/>
                  <a:pt x="1443525" y="88095"/>
                  <a:pt x="1469926" y="194892"/>
                </a:cubicBezTo>
                <a:cubicBezTo>
                  <a:pt x="1422553" y="348791"/>
                  <a:pt x="1134013" y="427696"/>
                  <a:pt x="734963" y="389784"/>
                </a:cubicBezTo>
                <a:cubicBezTo>
                  <a:pt x="310119" y="379424"/>
                  <a:pt x="19602" y="311894"/>
                  <a:pt x="0" y="194892"/>
                </a:cubicBezTo>
                <a:close/>
                <a:moveTo>
                  <a:pt x="25161" y="194892"/>
                </a:moveTo>
                <a:cubicBezTo>
                  <a:pt x="90665" y="296403"/>
                  <a:pt x="370754" y="307402"/>
                  <a:pt x="734963" y="364623"/>
                </a:cubicBezTo>
                <a:cubicBezTo>
                  <a:pt x="1111774" y="362295"/>
                  <a:pt x="1442165" y="291080"/>
                  <a:pt x="1444765" y="194892"/>
                </a:cubicBezTo>
                <a:cubicBezTo>
                  <a:pt x="1442727" y="81720"/>
                  <a:pt x="1114666" y="42269"/>
                  <a:pt x="734963" y="25161"/>
                </a:cubicBezTo>
                <a:cubicBezTo>
                  <a:pt x="362216" y="35947"/>
                  <a:pt x="33276" y="103103"/>
                  <a:pt x="25161" y="194892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23" name="Halka 22">
            <a:extLst>
              <a:ext uri="{FF2B5EF4-FFF2-40B4-BE49-F238E27FC236}">
                <a16:creationId xmlns:a16="http://schemas.microsoft.com/office/drawing/2014/main" id="{00F1165F-8B71-4F49-B2DC-A2A646F66C49}"/>
              </a:ext>
            </a:extLst>
          </p:cNvPr>
          <p:cNvSpPr/>
          <p:nvPr/>
        </p:nvSpPr>
        <p:spPr>
          <a:xfrm>
            <a:off x="3631767" y="774759"/>
            <a:ext cx="1880466" cy="343778"/>
          </a:xfrm>
          <a:custGeom>
            <a:avLst/>
            <a:gdLst>
              <a:gd name="connsiteX0" fmla="*/ 0 w 1880466"/>
              <a:gd name="connsiteY0" fmla="*/ 171889 h 343778"/>
              <a:gd name="connsiteX1" fmla="*/ 940233 w 1880466"/>
              <a:gd name="connsiteY1" fmla="*/ 0 h 343778"/>
              <a:gd name="connsiteX2" fmla="*/ 1880466 w 1880466"/>
              <a:gd name="connsiteY2" fmla="*/ 171889 h 343778"/>
              <a:gd name="connsiteX3" fmla="*/ 940233 w 1880466"/>
              <a:gd name="connsiteY3" fmla="*/ 343778 h 343778"/>
              <a:gd name="connsiteX4" fmla="*/ 0 w 1880466"/>
              <a:gd name="connsiteY4" fmla="*/ 171889 h 343778"/>
              <a:gd name="connsiteX5" fmla="*/ 22191 w 1880466"/>
              <a:gd name="connsiteY5" fmla="*/ 171889 h 343778"/>
              <a:gd name="connsiteX6" fmla="*/ 940233 w 1880466"/>
              <a:gd name="connsiteY6" fmla="*/ 321587 h 343778"/>
              <a:gd name="connsiteX7" fmla="*/ 1858275 w 1880466"/>
              <a:gd name="connsiteY7" fmla="*/ 171889 h 343778"/>
              <a:gd name="connsiteX8" fmla="*/ 940233 w 1880466"/>
              <a:gd name="connsiteY8" fmla="*/ 22191 h 343778"/>
              <a:gd name="connsiteX9" fmla="*/ 22191 w 1880466"/>
              <a:gd name="connsiteY9" fmla="*/ 171889 h 343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80466" h="343778" fill="none" extrusionOk="0">
                <a:moveTo>
                  <a:pt x="0" y="171889"/>
                </a:moveTo>
                <a:cubicBezTo>
                  <a:pt x="-38877" y="70669"/>
                  <a:pt x="472069" y="41800"/>
                  <a:pt x="940233" y="0"/>
                </a:cubicBezTo>
                <a:cubicBezTo>
                  <a:pt x="1463642" y="6152"/>
                  <a:pt x="1881470" y="87354"/>
                  <a:pt x="1880466" y="171889"/>
                </a:cubicBezTo>
                <a:cubicBezTo>
                  <a:pt x="1923262" y="332741"/>
                  <a:pt x="1476242" y="364274"/>
                  <a:pt x="940233" y="343778"/>
                </a:cubicBezTo>
                <a:cubicBezTo>
                  <a:pt x="438798" y="328157"/>
                  <a:pt x="3311" y="251249"/>
                  <a:pt x="0" y="171889"/>
                </a:cubicBezTo>
                <a:close/>
                <a:moveTo>
                  <a:pt x="22191" y="171889"/>
                </a:moveTo>
                <a:cubicBezTo>
                  <a:pt x="-27036" y="262649"/>
                  <a:pt x="419442" y="312086"/>
                  <a:pt x="940233" y="321587"/>
                </a:cubicBezTo>
                <a:cubicBezTo>
                  <a:pt x="1429507" y="320327"/>
                  <a:pt x="1856345" y="250630"/>
                  <a:pt x="1858275" y="171889"/>
                </a:cubicBezTo>
                <a:cubicBezTo>
                  <a:pt x="1863380" y="20159"/>
                  <a:pt x="1400918" y="49247"/>
                  <a:pt x="940233" y="22191"/>
                </a:cubicBezTo>
                <a:cubicBezTo>
                  <a:pt x="425372" y="36209"/>
                  <a:pt x="25739" y="91849"/>
                  <a:pt x="22191" y="171889"/>
                </a:cubicBezTo>
                <a:close/>
              </a:path>
              <a:path w="1880466" h="343778" stroke="0" extrusionOk="0">
                <a:moveTo>
                  <a:pt x="0" y="171889"/>
                </a:moveTo>
                <a:cubicBezTo>
                  <a:pt x="-12161" y="69456"/>
                  <a:pt x="379656" y="15501"/>
                  <a:pt x="940233" y="0"/>
                </a:cubicBezTo>
                <a:cubicBezTo>
                  <a:pt x="1464605" y="1073"/>
                  <a:pt x="1872695" y="77204"/>
                  <a:pt x="1880466" y="171889"/>
                </a:cubicBezTo>
                <a:cubicBezTo>
                  <a:pt x="1859155" y="287632"/>
                  <a:pt x="1446029" y="418287"/>
                  <a:pt x="940233" y="343778"/>
                </a:cubicBezTo>
                <a:cubicBezTo>
                  <a:pt x="416332" y="341248"/>
                  <a:pt x="10309" y="271747"/>
                  <a:pt x="0" y="171889"/>
                </a:cubicBezTo>
                <a:close/>
                <a:moveTo>
                  <a:pt x="22191" y="171889"/>
                </a:moveTo>
                <a:cubicBezTo>
                  <a:pt x="91889" y="262833"/>
                  <a:pt x="454672" y="277423"/>
                  <a:pt x="940233" y="321587"/>
                </a:cubicBezTo>
                <a:cubicBezTo>
                  <a:pt x="1427694" y="318592"/>
                  <a:pt x="1845119" y="266951"/>
                  <a:pt x="1858275" y="171889"/>
                </a:cubicBezTo>
                <a:cubicBezTo>
                  <a:pt x="1853267" y="41450"/>
                  <a:pt x="1413705" y="68815"/>
                  <a:pt x="940233" y="22191"/>
                </a:cubicBezTo>
                <a:cubicBezTo>
                  <a:pt x="450231" y="31719"/>
                  <a:pt x="36094" y="92556"/>
                  <a:pt x="22191" y="171889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25" name="Halka 24">
            <a:extLst>
              <a:ext uri="{FF2B5EF4-FFF2-40B4-BE49-F238E27FC236}">
                <a16:creationId xmlns:a16="http://schemas.microsoft.com/office/drawing/2014/main" id="{43C4AB03-2F65-2D44-8DEA-5CF0263C72A7}"/>
              </a:ext>
            </a:extLst>
          </p:cNvPr>
          <p:cNvSpPr/>
          <p:nvPr/>
        </p:nvSpPr>
        <p:spPr>
          <a:xfrm>
            <a:off x="3102074" y="3962874"/>
            <a:ext cx="1469926" cy="389784"/>
          </a:xfrm>
          <a:custGeom>
            <a:avLst/>
            <a:gdLst>
              <a:gd name="connsiteX0" fmla="*/ 0 w 1469926"/>
              <a:gd name="connsiteY0" fmla="*/ 194892 h 389784"/>
              <a:gd name="connsiteX1" fmla="*/ 734963 w 1469926"/>
              <a:gd name="connsiteY1" fmla="*/ 0 h 389784"/>
              <a:gd name="connsiteX2" fmla="*/ 1469926 w 1469926"/>
              <a:gd name="connsiteY2" fmla="*/ 194892 h 389784"/>
              <a:gd name="connsiteX3" fmla="*/ 734963 w 1469926"/>
              <a:gd name="connsiteY3" fmla="*/ 389784 h 389784"/>
              <a:gd name="connsiteX4" fmla="*/ 0 w 1469926"/>
              <a:gd name="connsiteY4" fmla="*/ 194892 h 389784"/>
              <a:gd name="connsiteX5" fmla="*/ 25161 w 1469926"/>
              <a:gd name="connsiteY5" fmla="*/ 194892 h 389784"/>
              <a:gd name="connsiteX6" fmla="*/ 734963 w 1469926"/>
              <a:gd name="connsiteY6" fmla="*/ 364623 h 389784"/>
              <a:gd name="connsiteX7" fmla="*/ 1444765 w 1469926"/>
              <a:gd name="connsiteY7" fmla="*/ 194892 h 389784"/>
              <a:gd name="connsiteX8" fmla="*/ 734963 w 1469926"/>
              <a:gd name="connsiteY8" fmla="*/ 25161 h 389784"/>
              <a:gd name="connsiteX9" fmla="*/ 25161 w 1469926"/>
              <a:gd name="connsiteY9" fmla="*/ 194892 h 38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9926" h="389784" fill="none" extrusionOk="0">
                <a:moveTo>
                  <a:pt x="0" y="194892"/>
                </a:moveTo>
                <a:cubicBezTo>
                  <a:pt x="-42980" y="80304"/>
                  <a:pt x="392889" y="52205"/>
                  <a:pt x="734963" y="0"/>
                </a:cubicBezTo>
                <a:cubicBezTo>
                  <a:pt x="1151439" y="15730"/>
                  <a:pt x="1471279" y="101266"/>
                  <a:pt x="1469926" y="194892"/>
                </a:cubicBezTo>
                <a:cubicBezTo>
                  <a:pt x="1477260" y="313825"/>
                  <a:pt x="1171406" y="427186"/>
                  <a:pt x="734963" y="389784"/>
                </a:cubicBezTo>
                <a:cubicBezTo>
                  <a:pt x="344314" y="376423"/>
                  <a:pt x="4270" y="282441"/>
                  <a:pt x="0" y="194892"/>
                </a:cubicBezTo>
                <a:close/>
                <a:moveTo>
                  <a:pt x="25161" y="194892"/>
                </a:moveTo>
                <a:cubicBezTo>
                  <a:pt x="6288" y="291731"/>
                  <a:pt x="300921" y="335623"/>
                  <a:pt x="734963" y="364623"/>
                </a:cubicBezTo>
                <a:cubicBezTo>
                  <a:pt x="1116115" y="363852"/>
                  <a:pt x="1435482" y="269709"/>
                  <a:pt x="1444765" y="194892"/>
                </a:cubicBezTo>
                <a:cubicBezTo>
                  <a:pt x="1448435" y="51513"/>
                  <a:pt x="1088226" y="47787"/>
                  <a:pt x="734963" y="25161"/>
                </a:cubicBezTo>
                <a:cubicBezTo>
                  <a:pt x="341108" y="28455"/>
                  <a:pt x="29005" y="104009"/>
                  <a:pt x="25161" y="194892"/>
                </a:cubicBezTo>
                <a:close/>
              </a:path>
              <a:path w="1469926" h="389784" stroke="0" extrusionOk="0">
                <a:moveTo>
                  <a:pt x="0" y="194892"/>
                </a:moveTo>
                <a:cubicBezTo>
                  <a:pt x="-47631" y="57876"/>
                  <a:pt x="320794" y="3100"/>
                  <a:pt x="734963" y="0"/>
                </a:cubicBezTo>
                <a:cubicBezTo>
                  <a:pt x="1164246" y="4921"/>
                  <a:pt x="1443525" y="88095"/>
                  <a:pt x="1469926" y="194892"/>
                </a:cubicBezTo>
                <a:cubicBezTo>
                  <a:pt x="1422553" y="348791"/>
                  <a:pt x="1134013" y="427696"/>
                  <a:pt x="734963" y="389784"/>
                </a:cubicBezTo>
                <a:cubicBezTo>
                  <a:pt x="310119" y="379424"/>
                  <a:pt x="19602" y="311894"/>
                  <a:pt x="0" y="194892"/>
                </a:cubicBezTo>
                <a:close/>
                <a:moveTo>
                  <a:pt x="25161" y="194892"/>
                </a:moveTo>
                <a:cubicBezTo>
                  <a:pt x="90665" y="296403"/>
                  <a:pt x="370754" y="307402"/>
                  <a:pt x="734963" y="364623"/>
                </a:cubicBezTo>
                <a:cubicBezTo>
                  <a:pt x="1111774" y="362295"/>
                  <a:pt x="1442165" y="291080"/>
                  <a:pt x="1444765" y="194892"/>
                </a:cubicBezTo>
                <a:cubicBezTo>
                  <a:pt x="1442727" y="81720"/>
                  <a:pt x="1114666" y="42269"/>
                  <a:pt x="734963" y="25161"/>
                </a:cubicBezTo>
                <a:cubicBezTo>
                  <a:pt x="362216" y="35947"/>
                  <a:pt x="33276" y="103103"/>
                  <a:pt x="25161" y="194892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28" name="Halka 27">
            <a:extLst>
              <a:ext uri="{FF2B5EF4-FFF2-40B4-BE49-F238E27FC236}">
                <a16:creationId xmlns:a16="http://schemas.microsoft.com/office/drawing/2014/main" id="{003DDD64-2EEE-0347-9DD5-AF3FEAC71F71}"/>
              </a:ext>
            </a:extLst>
          </p:cNvPr>
          <p:cNvSpPr/>
          <p:nvPr/>
        </p:nvSpPr>
        <p:spPr>
          <a:xfrm>
            <a:off x="4615686" y="3980191"/>
            <a:ext cx="1469926" cy="389784"/>
          </a:xfrm>
          <a:custGeom>
            <a:avLst/>
            <a:gdLst>
              <a:gd name="connsiteX0" fmla="*/ 0 w 1469926"/>
              <a:gd name="connsiteY0" fmla="*/ 194892 h 389784"/>
              <a:gd name="connsiteX1" fmla="*/ 734963 w 1469926"/>
              <a:gd name="connsiteY1" fmla="*/ 0 h 389784"/>
              <a:gd name="connsiteX2" fmla="*/ 1469926 w 1469926"/>
              <a:gd name="connsiteY2" fmla="*/ 194892 h 389784"/>
              <a:gd name="connsiteX3" fmla="*/ 734963 w 1469926"/>
              <a:gd name="connsiteY3" fmla="*/ 389784 h 389784"/>
              <a:gd name="connsiteX4" fmla="*/ 0 w 1469926"/>
              <a:gd name="connsiteY4" fmla="*/ 194892 h 389784"/>
              <a:gd name="connsiteX5" fmla="*/ 25161 w 1469926"/>
              <a:gd name="connsiteY5" fmla="*/ 194892 h 389784"/>
              <a:gd name="connsiteX6" fmla="*/ 734963 w 1469926"/>
              <a:gd name="connsiteY6" fmla="*/ 364623 h 389784"/>
              <a:gd name="connsiteX7" fmla="*/ 1444765 w 1469926"/>
              <a:gd name="connsiteY7" fmla="*/ 194892 h 389784"/>
              <a:gd name="connsiteX8" fmla="*/ 734963 w 1469926"/>
              <a:gd name="connsiteY8" fmla="*/ 25161 h 389784"/>
              <a:gd name="connsiteX9" fmla="*/ 25161 w 1469926"/>
              <a:gd name="connsiteY9" fmla="*/ 194892 h 38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9926" h="389784" fill="none" extrusionOk="0">
                <a:moveTo>
                  <a:pt x="0" y="194892"/>
                </a:moveTo>
                <a:cubicBezTo>
                  <a:pt x="-42980" y="80304"/>
                  <a:pt x="392889" y="52205"/>
                  <a:pt x="734963" y="0"/>
                </a:cubicBezTo>
                <a:cubicBezTo>
                  <a:pt x="1151439" y="15730"/>
                  <a:pt x="1471279" y="101266"/>
                  <a:pt x="1469926" y="194892"/>
                </a:cubicBezTo>
                <a:cubicBezTo>
                  <a:pt x="1477260" y="313825"/>
                  <a:pt x="1171406" y="427186"/>
                  <a:pt x="734963" y="389784"/>
                </a:cubicBezTo>
                <a:cubicBezTo>
                  <a:pt x="344314" y="376423"/>
                  <a:pt x="4270" y="282441"/>
                  <a:pt x="0" y="194892"/>
                </a:cubicBezTo>
                <a:close/>
                <a:moveTo>
                  <a:pt x="25161" y="194892"/>
                </a:moveTo>
                <a:cubicBezTo>
                  <a:pt x="6288" y="291731"/>
                  <a:pt x="300921" y="335623"/>
                  <a:pt x="734963" y="364623"/>
                </a:cubicBezTo>
                <a:cubicBezTo>
                  <a:pt x="1116115" y="363852"/>
                  <a:pt x="1435482" y="269709"/>
                  <a:pt x="1444765" y="194892"/>
                </a:cubicBezTo>
                <a:cubicBezTo>
                  <a:pt x="1448435" y="51513"/>
                  <a:pt x="1088226" y="47787"/>
                  <a:pt x="734963" y="25161"/>
                </a:cubicBezTo>
                <a:cubicBezTo>
                  <a:pt x="341108" y="28455"/>
                  <a:pt x="29005" y="104009"/>
                  <a:pt x="25161" y="194892"/>
                </a:cubicBezTo>
                <a:close/>
              </a:path>
              <a:path w="1469926" h="389784" stroke="0" extrusionOk="0">
                <a:moveTo>
                  <a:pt x="0" y="194892"/>
                </a:moveTo>
                <a:cubicBezTo>
                  <a:pt x="-47631" y="57876"/>
                  <a:pt x="320794" y="3100"/>
                  <a:pt x="734963" y="0"/>
                </a:cubicBezTo>
                <a:cubicBezTo>
                  <a:pt x="1164246" y="4921"/>
                  <a:pt x="1443525" y="88095"/>
                  <a:pt x="1469926" y="194892"/>
                </a:cubicBezTo>
                <a:cubicBezTo>
                  <a:pt x="1422553" y="348791"/>
                  <a:pt x="1134013" y="427696"/>
                  <a:pt x="734963" y="389784"/>
                </a:cubicBezTo>
                <a:cubicBezTo>
                  <a:pt x="310119" y="379424"/>
                  <a:pt x="19602" y="311894"/>
                  <a:pt x="0" y="194892"/>
                </a:cubicBezTo>
                <a:close/>
                <a:moveTo>
                  <a:pt x="25161" y="194892"/>
                </a:moveTo>
                <a:cubicBezTo>
                  <a:pt x="90665" y="296403"/>
                  <a:pt x="370754" y="307402"/>
                  <a:pt x="734963" y="364623"/>
                </a:cubicBezTo>
                <a:cubicBezTo>
                  <a:pt x="1111774" y="362295"/>
                  <a:pt x="1442165" y="291080"/>
                  <a:pt x="1444765" y="194892"/>
                </a:cubicBezTo>
                <a:cubicBezTo>
                  <a:pt x="1442727" y="81720"/>
                  <a:pt x="1114666" y="42269"/>
                  <a:pt x="734963" y="25161"/>
                </a:cubicBezTo>
                <a:cubicBezTo>
                  <a:pt x="362216" y="35947"/>
                  <a:pt x="33276" y="103103"/>
                  <a:pt x="25161" y="194892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29" name="Halka 28">
            <a:extLst>
              <a:ext uri="{FF2B5EF4-FFF2-40B4-BE49-F238E27FC236}">
                <a16:creationId xmlns:a16="http://schemas.microsoft.com/office/drawing/2014/main" id="{C3859229-E97D-D84B-803A-1BBCF14AB519}"/>
              </a:ext>
            </a:extLst>
          </p:cNvPr>
          <p:cNvSpPr/>
          <p:nvPr/>
        </p:nvSpPr>
        <p:spPr>
          <a:xfrm>
            <a:off x="3102074" y="5716903"/>
            <a:ext cx="1469926" cy="389784"/>
          </a:xfrm>
          <a:custGeom>
            <a:avLst/>
            <a:gdLst>
              <a:gd name="connsiteX0" fmla="*/ 0 w 1469926"/>
              <a:gd name="connsiteY0" fmla="*/ 194892 h 389784"/>
              <a:gd name="connsiteX1" fmla="*/ 734963 w 1469926"/>
              <a:gd name="connsiteY1" fmla="*/ 0 h 389784"/>
              <a:gd name="connsiteX2" fmla="*/ 1469926 w 1469926"/>
              <a:gd name="connsiteY2" fmla="*/ 194892 h 389784"/>
              <a:gd name="connsiteX3" fmla="*/ 734963 w 1469926"/>
              <a:gd name="connsiteY3" fmla="*/ 389784 h 389784"/>
              <a:gd name="connsiteX4" fmla="*/ 0 w 1469926"/>
              <a:gd name="connsiteY4" fmla="*/ 194892 h 389784"/>
              <a:gd name="connsiteX5" fmla="*/ 25161 w 1469926"/>
              <a:gd name="connsiteY5" fmla="*/ 194892 h 389784"/>
              <a:gd name="connsiteX6" fmla="*/ 734963 w 1469926"/>
              <a:gd name="connsiteY6" fmla="*/ 364623 h 389784"/>
              <a:gd name="connsiteX7" fmla="*/ 1444765 w 1469926"/>
              <a:gd name="connsiteY7" fmla="*/ 194892 h 389784"/>
              <a:gd name="connsiteX8" fmla="*/ 734963 w 1469926"/>
              <a:gd name="connsiteY8" fmla="*/ 25161 h 389784"/>
              <a:gd name="connsiteX9" fmla="*/ 25161 w 1469926"/>
              <a:gd name="connsiteY9" fmla="*/ 194892 h 38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9926" h="389784" fill="none" extrusionOk="0">
                <a:moveTo>
                  <a:pt x="0" y="194892"/>
                </a:moveTo>
                <a:cubicBezTo>
                  <a:pt x="-42980" y="80304"/>
                  <a:pt x="392889" y="52205"/>
                  <a:pt x="734963" y="0"/>
                </a:cubicBezTo>
                <a:cubicBezTo>
                  <a:pt x="1151439" y="15730"/>
                  <a:pt x="1471279" y="101266"/>
                  <a:pt x="1469926" y="194892"/>
                </a:cubicBezTo>
                <a:cubicBezTo>
                  <a:pt x="1477260" y="313825"/>
                  <a:pt x="1171406" y="427186"/>
                  <a:pt x="734963" y="389784"/>
                </a:cubicBezTo>
                <a:cubicBezTo>
                  <a:pt x="344314" y="376423"/>
                  <a:pt x="4270" y="282441"/>
                  <a:pt x="0" y="194892"/>
                </a:cubicBezTo>
                <a:close/>
                <a:moveTo>
                  <a:pt x="25161" y="194892"/>
                </a:moveTo>
                <a:cubicBezTo>
                  <a:pt x="6288" y="291731"/>
                  <a:pt x="300921" y="335623"/>
                  <a:pt x="734963" y="364623"/>
                </a:cubicBezTo>
                <a:cubicBezTo>
                  <a:pt x="1116115" y="363852"/>
                  <a:pt x="1435482" y="269709"/>
                  <a:pt x="1444765" y="194892"/>
                </a:cubicBezTo>
                <a:cubicBezTo>
                  <a:pt x="1448435" y="51513"/>
                  <a:pt x="1088226" y="47787"/>
                  <a:pt x="734963" y="25161"/>
                </a:cubicBezTo>
                <a:cubicBezTo>
                  <a:pt x="341108" y="28455"/>
                  <a:pt x="29005" y="104009"/>
                  <a:pt x="25161" y="194892"/>
                </a:cubicBezTo>
                <a:close/>
              </a:path>
              <a:path w="1469926" h="389784" stroke="0" extrusionOk="0">
                <a:moveTo>
                  <a:pt x="0" y="194892"/>
                </a:moveTo>
                <a:cubicBezTo>
                  <a:pt x="-47631" y="57876"/>
                  <a:pt x="320794" y="3100"/>
                  <a:pt x="734963" y="0"/>
                </a:cubicBezTo>
                <a:cubicBezTo>
                  <a:pt x="1164246" y="4921"/>
                  <a:pt x="1443525" y="88095"/>
                  <a:pt x="1469926" y="194892"/>
                </a:cubicBezTo>
                <a:cubicBezTo>
                  <a:pt x="1422553" y="348791"/>
                  <a:pt x="1134013" y="427696"/>
                  <a:pt x="734963" y="389784"/>
                </a:cubicBezTo>
                <a:cubicBezTo>
                  <a:pt x="310119" y="379424"/>
                  <a:pt x="19602" y="311894"/>
                  <a:pt x="0" y="194892"/>
                </a:cubicBezTo>
                <a:close/>
                <a:moveTo>
                  <a:pt x="25161" y="194892"/>
                </a:moveTo>
                <a:cubicBezTo>
                  <a:pt x="90665" y="296403"/>
                  <a:pt x="370754" y="307402"/>
                  <a:pt x="734963" y="364623"/>
                </a:cubicBezTo>
                <a:cubicBezTo>
                  <a:pt x="1111774" y="362295"/>
                  <a:pt x="1442165" y="291080"/>
                  <a:pt x="1444765" y="194892"/>
                </a:cubicBezTo>
                <a:cubicBezTo>
                  <a:pt x="1442727" y="81720"/>
                  <a:pt x="1114666" y="42269"/>
                  <a:pt x="734963" y="25161"/>
                </a:cubicBezTo>
                <a:cubicBezTo>
                  <a:pt x="362216" y="35947"/>
                  <a:pt x="33276" y="103103"/>
                  <a:pt x="25161" y="194892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30" name="Halka 29">
            <a:extLst>
              <a:ext uri="{FF2B5EF4-FFF2-40B4-BE49-F238E27FC236}">
                <a16:creationId xmlns:a16="http://schemas.microsoft.com/office/drawing/2014/main" id="{77BFAA89-3499-E844-B41C-76EA95D3EC12}"/>
              </a:ext>
            </a:extLst>
          </p:cNvPr>
          <p:cNvSpPr/>
          <p:nvPr/>
        </p:nvSpPr>
        <p:spPr>
          <a:xfrm>
            <a:off x="4615686" y="5734220"/>
            <a:ext cx="1469926" cy="389784"/>
          </a:xfrm>
          <a:custGeom>
            <a:avLst/>
            <a:gdLst>
              <a:gd name="connsiteX0" fmla="*/ 0 w 1469926"/>
              <a:gd name="connsiteY0" fmla="*/ 194892 h 389784"/>
              <a:gd name="connsiteX1" fmla="*/ 734963 w 1469926"/>
              <a:gd name="connsiteY1" fmla="*/ 0 h 389784"/>
              <a:gd name="connsiteX2" fmla="*/ 1469926 w 1469926"/>
              <a:gd name="connsiteY2" fmla="*/ 194892 h 389784"/>
              <a:gd name="connsiteX3" fmla="*/ 734963 w 1469926"/>
              <a:gd name="connsiteY3" fmla="*/ 389784 h 389784"/>
              <a:gd name="connsiteX4" fmla="*/ 0 w 1469926"/>
              <a:gd name="connsiteY4" fmla="*/ 194892 h 389784"/>
              <a:gd name="connsiteX5" fmla="*/ 25161 w 1469926"/>
              <a:gd name="connsiteY5" fmla="*/ 194892 h 389784"/>
              <a:gd name="connsiteX6" fmla="*/ 734963 w 1469926"/>
              <a:gd name="connsiteY6" fmla="*/ 364623 h 389784"/>
              <a:gd name="connsiteX7" fmla="*/ 1444765 w 1469926"/>
              <a:gd name="connsiteY7" fmla="*/ 194892 h 389784"/>
              <a:gd name="connsiteX8" fmla="*/ 734963 w 1469926"/>
              <a:gd name="connsiteY8" fmla="*/ 25161 h 389784"/>
              <a:gd name="connsiteX9" fmla="*/ 25161 w 1469926"/>
              <a:gd name="connsiteY9" fmla="*/ 194892 h 38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9926" h="389784" fill="none" extrusionOk="0">
                <a:moveTo>
                  <a:pt x="0" y="194892"/>
                </a:moveTo>
                <a:cubicBezTo>
                  <a:pt x="-42980" y="80304"/>
                  <a:pt x="392889" y="52205"/>
                  <a:pt x="734963" y="0"/>
                </a:cubicBezTo>
                <a:cubicBezTo>
                  <a:pt x="1151439" y="15730"/>
                  <a:pt x="1471279" y="101266"/>
                  <a:pt x="1469926" y="194892"/>
                </a:cubicBezTo>
                <a:cubicBezTo>
                  <a:pt x="1477260" y="313825"/>
                  <a:pt x="1171406" y="427186"/>
                  <a:pt x="734963" y="389784"/>
                </a:cubicBezTo>
                <a:cubicBezTo>
                  <a:pt x="344314" y="376423"/>
                  <a:pt x="4270" y="282441"/>
                  <a:pt x="0" y="194892"/>
                </a:cubicBezTo>
                <a:close/>
                <a:moveTo>
                  <a:pt x="25161" y="194892"/>
                </a:moveTo>
                <a:cubicBezTo>
                  <a:pt x="6288" y="291731"/>
                  <a:pt x="300921" y="335623"/>
                  <a:pt x="734963" y="364623"/>
                </a:cubicBezTo>
                <a:cubicBezTo>
                  <a:pt x="1116115" y="363852"/>
                  <a:pt x="1435482" y="269709"/>
                  <a:pt x="1444765" y="194892"/>
                </a:cubicBezTo>
                <a:cubicBezTo>
                  <a:pt x="1448435" y="51513"/>
                  <a:pt x="1088226" y="47787"/>
                  <a:pt x="734963" y="25161"/>
                </a:cubicBezTo>
                <a:cubicBezTo>
                  <a:pt x="341108" y="28455"/>
                  <a:pt x="29005" y="104009"/>
                  <a:pt x="25161" y="194892"/>
                </a:cubicBezTo>
                <a:close/>
              </a:path>
              <a:path w="1469926" h="389784" stroke="0" extrusionOk="0">
                <a:moveTo>
                  <a:pt x="0" y="194892"/>
                </a:moveTo>
                <a:cubicBezTo>
                  <a:pt x="-47631" y="57876"/>
                  <a:pt x="320794" y="3100"/>
                  <a:pt x="734963" y="0"/>
                </a:cubicBezTo>
                <a:cubicBezTo>
                  <a:pt x="1164246" y="4921"/>
                  <a:pt x="1443525" y="88095"/>
                  <a:pt x="1469926" y="194892"/>
                </a:cubicBezTo>
                <a:cubicBezTo>
                  <a:pt x="1422553" y="348791"/>
                  <a:pt x="1134013" y="427696"/>
                  <a:pt x="734963" y="389784"/>
                </a:cubicBezTo>
                <a:cubicBezTo>
                  <a:pt x="310119" y="379424"/>
                  <a:pt x="19602" y="311894"/>
                  <a:pt x="0" y="194892"/>
                </a:cubicBezTo>
                <a:close/>
                <a:moveTo>
                  <a:pt x="25161" y="194892"/>
                </a:moveTo>
                <a:cubicBezTo>
                  <a:pt x="90665" y="296403"/>
                  <a:pt x="370754" y="307402"/>
                  <a:pt x="734963" y="364623"/>
                </a:cubicBezTo>
                <a:cubicBezTo>
                  <a:pt x="1111774" y="362295"/>
                  <a:pt x="1442165" y="291080"/>
                  <a:pt x="1444765" y="194892"/>
                </a:cubicBezTo>
                <a:cubicBezTo>
                  <a:pt x="1442727" y="81720"/>
                  <a:pt x="1114666" y="42269"/>
                  <a:pt x="734963" y="25161"/>
                </a:cubicBezTo>
                <a:cubicBezTo>
                  <a:pt x="362216" y="35947"/>
                  <a:pt x="33276" y="103103"/>
                  <a:pt x="25161" y="194892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14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3357348" y="0"/>
            <a:ext cx="2674961" cy="559558"/>
          </a:xfrm>
          <a:custGeom>
            <a:avLst/>
            <a:gdLst>
              <a:gd name="connsiteX0" fmla="*/ 0 w 2674961"/>
              <a:gd name="connsiteY0" fmla="*/ 279779 h 559558"/>
              <a:gd name="connsiteX1" fmla="*/ 1337481 w 2674961"/>
              <a:gd name="connsiteY1" fmla="*/ 0 h 559558"/>
              <a:gd name="connsiteX2" fmla="*/ 2674962 w 2674961"/>
              <a:gd name="connsiteY2" fmla="*/ 279779 h 559558"/>
              <a:gd name="connsiteX3" fmla="*/ 1337481 w 2674961"/>
              <a:gd name="connsiteY3" fmla="*/ 559558 h 559558"/>
              <a:gd name="connsiteX4" fmla="*/ 0 w 2674961"/>
              <a:gd name="connsiteY4" fmla="*/ 279779 h 559558"/>
              <a:gd name="connsiteX5" fmla="*/ 36119 w 2674961"/>
              <a:gd name="connsiteY5" fmla="*/ 279779 h 559558"/>
              <a:gd name="connsiteX6" fmla="*/ 1337480 w 2674961"/>
              <a:gd name="connsiteY6" fmla="*/ 523439 h 559558"/>
              <a:gd name="connsiteX7" fmla="*/ 2638841 w 2674961"/>
              <a:gd name="connsiteY7" fmla="*/ 279779 h 559558"/>
              <a:gd name="connsiteX8" fmla="*/ 1337480 w 2674961"/>
              <a:gd name="connsiteY8" fmla="*/ 36119 h 559558"/>
              <a:gd name="connsiteX9" fmla="*/ 36119 w 2674961"/>
              <a:gd name="connsiteY9" fmla="*/ 279779 h 559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4961" h="559558" fill="none" extrusionOk="0">
                <a:moveTo>
                  <a:pt x="0" y="279779"/>
                </a:moveTo>
                <a:cubicBezTo>
                  <a:pt x="-147845" y="101348"/>
                  <a:pt x="696361" y="79778"/>
                  <a:pt x="1337481" y="0"/>
                </a:cubicBezTo>
                <a:cubicBezTo>
                  <a:pt x="2086874" y="15962"/>
                  <a:pt x="2675782" y="133757"/>
                  <a:pt x="2674962" y="279779"/>
                </a:cubicBezTo>
                <a:cubicBezTo>
                  <a:pt x="2745070" y="542287"/>
                  <a:pt x="2102111" y="591357"/>
                  <a:pt x="1337481" y="559558"/>
                </a:cubicBezTo>
                <a:cubicBezTo>
                  <a:pt x="615433" y="545005"/>
                  <a:pt x="6454" y="403941"/>
                  <a:pt x="0" y="279779"/>
                </a:cubicBezTo>
                <a:close/>
                <a:moveTo>
                  <a:pt x="36119" y="279779"/>
                </a:moveTo>
                <a:cubicBezTo>
                  <a:pt x="13119" y="418126"/>
                  <a:pt x="513646" y="450914"/>
                  <a:pt x="1337480" y="523439"/>
                </a:cubicBezTo>
                <a:cubicBezTo>
                  <a:pt x="2028718" y="521488"/>
                  <a:pt x="2628417" y="393100"/>
                  <a:pt x="2638841" y="279779"/>
                </a:cubicBezTo>
                <a:cubicBezTo>
                  <a:pt x="2647401" y="29416"/>
                  <a:pt x="1975195" y="83420"/>
                  <a:pt x="1337480" y="36119"/>
                </a:cubicBezTo>
                <a:cubicBezTo>
                  <a:pt x="612408" y="47474"/>
                  <a:pt x="45346" y="152065"/>
                  <a:pt x="36119" y="279779"/>
                </a:cubicBezTo>
                <a:close/>
              </a:path>
              <a:path w="2674961" h="559558" stroke="0" extrusionOk="0">
                <a:moveTo>
                  <a:pt x="0" y="279779"/>
                </a:moveTo>
                <a:cubicBezTo>
                  <a:pt x="-114372" y="54714"/>
                  <a:pt x="499807" y="37158"/>
                  <a:pt x="1337481" y="0"/>
                </a:cubicBezTo>
                <a:cubicBezTo>
                  <a:pt x="2083655" y="1580"/>
                  <a:pt x="2662802" y="125648"/>
                  <a:pt x="2674962" y="279779"/>
                </a:cubicBezTo>
                <a:cubicBezTo>
                  <a:pt x="2566938" y="539788"/>
                  <a:pt x="2054919" y="676913"/>
                  <a:pt x="1337481" y="559558"/>
                </a:cubicBezTo>
                <a:cubicBezTo>
                  <a:pt x="592562" y="556139"/>
                  <a:pt x="21802" y="444714"/>
                  <a:pt x="0" y="279779"/>
                </a:cubicBezTo>
                <a:close/>
                <a:moveTo>
                  <a:pt x="36119" y="279779"/>
                </a:moveTo>
                <a:cubicBezTo>
                  <a:pt x="102262" y="422196"/>
                  <a:pt x="634814" y="490397"/>
                  <a:pt x="1337480" y="523439"/>
                </a:cubicBezTo>
                <a:cubicBezTo>
                  <a:pt x="2045954" y="521870"/>
                  <a:pt x="2625349" y="427052"/>
                  <a:pt x="2638841" y="279779"/>
                </a:cubicBezTo>
                <a:cubicBezTo>
                  <a:pt x="2637410" y="131563"/>
                  <a:pt x="2035816" y="64450"/>
                  <a:pt x="1337480" y="36119"/>
                </a:cubicBezTo>
                <a:cubicBezTo>
                  <a:pt x="624804" y="39504"/>
                  <a:pt x="55862" y="149956"/>
                  <a:pt x="36119" y="279779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18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6266596" y="0"/>
            <a:ext cx="2674961" cy="559558"/>
          </a:xfrm>
          <a:custGeom>
            <a:avLst/>
            <a:gdLst>
              <a:gd name="connsiteX0" fmla="*/ 0 w 2674961"/>
              <a:gd name="connsiteY0" fmla="*/ 279779 h 559558"/>
              <a:gd name="connsiteX1" fmla="*/ 1337481 w 2674961"/>
              <a:gd name="connsiteY1" fmla="*/ 0 h 559558"/>
              <a:gd name="connsiteX2" fmla="*/ 2674962 w 2674961"/>
              <a:gd name="connsiteY2" fmla="*/ 279779 h 559558"/>
              <a:gd name="connsiteX3" fmla="*/ 1337481 w 2674961"/>
              <a:gd name="connsiteY3" fmla="*/ 559558 h 559558"/>
              <a:gd name="connsiteX4" fmla="*/ 0 w 2674961"/>
              <a:gd name="connsiteY4" fmla="*/ 279779 h 559558"/>
              <a:gd name="connsiteX5" fmla="*/ 36119 w 2674961"/>
              <a:gd name="connsiteY5" fmla="*/ 279779 h 559558"/>
              <a:gd name="connsiteX6" fmla="*/ 1337480 w 2674961"/>
              <a:gd name="connsiteY6" fmla="*/ 523439 h 559558"/>
              <a:gd name="connsiteX7" fmla="*/ 2638841 w 2674961"/>
              <a:gd name="connsiteY7" fmla="*/ 279779 h 559558"/>
              <a:gd name="connsiteX8" fmla="*/ 1337480 w 2674961"/>
              <a:gd name="connsiteY8" fmla="*/ 36119 h 559558"/>
              <a:gd name="connsiteX9" fmla="*/ 36119 w 2674961"/>
              <a:gd name="connsiteY9" fmla="*/ 279779 h 559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4961" h="559558" fill="none" extrusionOk="0">
                <a:moveTo>
                  <a:pt x="0" y="279779"/>
                </a:moveTo>
                <a:cubicBezTo>
                  <a:pt x="-147845" y="101348"/>
                  <a:pt x="696361" y="79778"/>
                  <a:pt x="1337481" y="0"/>
                </a:cubicBezTo>
                <a:cubicBezTo>
                  <a:pt x="2086874" y="15962"/>
                  <a:pt x="2675782" y="133757"/>
                  <a:pt x="2674962" y="279779"/>
                </a:cubicBezTo>
                <a:cubicBezTo>
                  <a:pt x="2745070" y="542287"/>
                  <a:pt x="2102111" y="591357"/>
                  <a:pt x="1337481" y="559558"/>
                </a:cubicBezTo>
                <a:cubicBezTo>
                  <a:pt x="615433" y="545005"/>
                  <a:pt x="6454" y="403941"/>
                  <a:pt x="0" y="279779"/>
                </a:cubicBezTo>
                <a:close/>
                <a:moveTo>
                  <a:pt x="36119" y="279779"/>
                </a:moveTo>
                <a:cubicBezTo>
                  <a:pt x="13119" y="418126"/>
                  <a:pt x="513646" y="450914"/>
                  <a:pt x="1337480" y="523439"/>
                </a:cubicBezTo>
                <a:cubicBezTo>
                  <a:pt x="2028718" y="521488"/>
                  <a:pt x="2628417" y="393100"/>
                  <a:pt x="2638841" y="279779"/>
                </a:cubicBezTo>
                <a:cubicBezTo>
                  <a:pt x="2647401" y="29416"/>
                  <a:pt x="1975195" y="83420"/>
                  <a:pt x="1337480" y="36119"/>
                </a:cubicBezTo>
                <a:cubicBezTo>
                  <a:pt x="612408" y="47474"/>
                  <a:pt x="45346" y="152065"/>
                  <a:pt x="36119" y="279779"/>
                </a:cubicBezTo>
                <a:close/>
              </a:path>
              <a:path w="2674961" h="559558" stroke="0" extrusionOk="0">
                <a:moveTo>
                  <a:pt x="0" y="279779"/>
                </a:moveTo>
                <a:cubicBezTo>
                  <a:pt x="-114372" y="54714"/>
                  <a:pt x="499807" y="37158"/>
                  <a:pt x="1337481" y="0"/>
                </a:cubicBezTo>
                <a:cubicBezTo>
                  <a:pt x="2083655" y="1580"/>
                  <a:pt x="2662802" y="125648"/>
                  <a:pt x="2674962" y="279779"/>
                </a:cubicBezTo>
                <a:cubicBezTo>
                  <a:pt x="2566938" y="539788"/>
                  <a:pt x="2054919" y="676913"/>
                  <a:pt x="1337481" y="559558"/>
                </a:cubicBezTo>
                <a:cubicBezTo>
                  <a:pt x="592562" y="556139"/>
                  <a:pt x="21802" y="444714"/>
                  <a:pt x="0" y="279779"/>
                </a:cubicBezTo>
                <a:close/>
                <a:moveTo>
                  <a:pt x="36119" y="279779"/>
                </a:moveTo>
                <a:cubicBezTo>
                  <a:pt x="102262" y="422196"/>
                  <a:pt x="634814" y="490397"/>
                  <a:pt x="1337480" y="523439"/>
                </a:cubicBezTo>
                <a:cubicBezTo>
                  <a:pt x="2045954" y="521870"/>
                  <a:pt x="2625349" y="427052"/>
                  <a:pt x="2638841" y="279779"/>
                </a:cubicBezTo>
                <a:cubicBezTo>
                  <a:pt x="2637410" y="131563"/>
                  <a:pt x="2035816" y="64450"/>
                  <a:pt x="1337480" y="36119"/>
                </a:cubicBezTo>
                <a:cubicBezTo>
                  <a:pt x="624804" y="39504"/>
                  <a:pt x="55862" y="149956"/>
                  <a:pt x="36119" y="279779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19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3427862" y="2336041"/>
            <a:ext cx="2674961" cy="559558"/>
          </a:xfrm>
          <a:custGeom>
            <a:avLst/>
            <a:gdLst>
              <a:gd name="connsiteX0" fmla="*/ 0 w 2674961"/>
              <a:gd name="connsiteY0" fmla="*/ 279779 h 559558"/>
              <a:gd name="connsiteX1" fmla="*/ 1337481 w 2674961"/>
              <a:gd name="connsiteY1" fmla="*/ 0 h 559558"/>
              <a:gd name="connsiteX2" fmla="*/ 2674962 w 2674961"/>
              <a:gd name="connsiteY2" fmla="*/ 279779 h 559558"/>
              <a:gd name="connsiteX3" fmla="*/ 1337481 w 2674961"/>
              <a:gd name="connsiteY3" fmla="*/ 559558 h 559558"/>
              <a:gd name="connsiteX4" fmla="*/ 0 w 2674961"/>
              <a:gd name="connsiteY4" fmla="*/ 279779 h 559558"/>
              <a:gd name="connsiteX5" fmla="*/ 36119 w 2674961"/>
              <a:gd name="connsiteY5" fmla="*/ 279779 h 559558"/>
              <a:gd name="connsiteX6" fmla="*/ 1337480 w 2674961"/>
              <a:gd name="connsiteY6" fmla="*/ 523439 h 559558"/>
              <a:gd name="connsiteX7" fmla="*/ 2638841 w 2674961"/>
              <a:gd name="connsiteY7" fmla="*/ 279779 h 559558"/>
              <a:gd name="connsiteX8" fmla="*/ 1337480 w 2674961"/>
              <a:gd name="connsiteY8" fmla="*/ 36119 h 559558"/>
              <a:gd name="connsiteX9" fmla="*/ 36119 w 2674961"/>
              <a:gd name="connsiteY9" fmla="*/ 279779 h 559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4961" h="559558" fill="none" extrusionOk="0">
                <a:moveTo>
                  <a:pt x="0" y="279779"/>
                </a:moveTo>
                <a:cubicBezTo>
                  <a:pt x="-147845" y="101348"/>
                  <a:pt x="696361" y="79778"/>
                  <a:pt x="1337481" y="0"/>
                </a:cubicBezTo>
                <a:cubicBezTo>
                  <a:pt x="2086874" y="15962"/>
                  <a:pt x="2675782" y="133757"/>
                  <a:pt x="2674962" y="279779"/>
                </a:cubicBezTo>
                <a:cubicBezTo>
                  <a:pt x="2745070" y="542287"/>
                  <a:pt x="2102111" y="591357"/>
                  <a:pt x="1337481" y="559558"/>
                </a:cubicBezTo>
                <a:cubicBezTo>
                  <a:pt x="615433" y="545005"/>
                  <a:pt x="6454" y="403941"/>
                  <a:pt x="0" y="279779"/>
                </a:cubicBezTo>
                <a:close/>
                <a:moveTo>
                  <a:pt x="36119" y="279779"/>
                </a:moveTo>
                <a:cubicBezTo>
                  <a:pt x="13119" y="418126"/>
                  <a:pt x="513646" y="450914"/>
                  <a:pt x="1337480" y="523439"/>
                </a:cubicBezTo>
                <a:cubicBezTo>
                  <a:pt x="2028718" y="521488"/>
                  <a:pt x="2628417" y="393100"/>
                  <a:pt x="2638841" y="279779"/>
                </a:cubicBezTo>
                <a:cubicBezTo>
                  <a:pt x="2647401" y="29416"/>
                  <a:pt x="1975195" y="83420"/>
                  <a:pt x="1337480" y="36119"/>
                </a:cubicBezTo>
                <a:cubicBezTo>
                  <a:pt x="612408" y="47474"/>
                  <a:pt x="45346" y="152065"/>
                  <a:pt x="36119" y="279779"/>
                </a:cubicBezTo>
                <a:close/>
              </a:path>
              <a:path w="2674961" h="559558" stroke="0" extrusionOk="0">
                <a:moveTo>
                  <a:pt x="0" y="279779"/>
                </a:moveTo>
                <a:cubicBezTo>
                  <a:pt x="-114372" y="54714"/>
                  <a:pt x="499807" y="37158"/>
                  <a:pt x="1337481" y="0"/>
                </a:cubicBezTo>
                <a:cubicBezTo>
                  <a:pt x="2083655" y="1580"/>
                  <a:pt x="2662802" y="125648"/>
                  <a:pt x="2674962" y="279779"/>
                </a:cubicBezTo>
                <a:cubicBezTo>
                  <a:pt x="2566938" y="539788"/>
                  <a:pt x="2054919" y="676913"/>
                  <a:pt x="1337481" y="559558"/>
                </a:cubicBezTo>
                <a:cubicBezTo>
                  <a:pt x="592562" y="556139"/>
                  <a:pt x="21802" y="444714"/>
                  <a:pt x="0" y="279779"/>
                </a:cubicBezTo>
                <a:close/>
                <a:moveTo>
                  <a:pt x="36119" y="279779"/>
                </a:moveTo>
                <a:cubicBezTo>
                  <a:pt x="102262" y="422196"/>
                  <a:pt x="634814" y="490397"/>
                  <a:pt x="1337480" y="523439"/>
                </a:cubicBezTo>
                <a:cubicBezTo>
                  <a:pt x="2045954" y="521870"/>
                  <a:pt x="2625349" y="427052"/>
                  <a:pt x="2638841" y="279779"/>
                </a:cubicBezTo>
                <a:cubicBezTo>
                  <a:pt x="2637410" y="131563"/>
                  <a:pt x="2035816" y="64450"/>
                  <a:pt x="1337480" y="36119"/>
                </a:cubicBezTo>
                <a:cubicBezTo>
                  <a:pt x="624804" y="39504"/>
                  <a:pt x="55862" y="149956"/>
                  <a:pt x="36119" y="279779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21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3375545" y="4289947"/>
            <a:ext cx="2674961" cy="559558"/>
          </a:xfrm>
          <a:custGeom>
            <a:avLst/>
            <a:gdLst>
              <a:gd name="connsiteX0" fmla="*/ 0 w 2674961"/>
              <a:gd name="connsiteY0" fmla="*/ 279779 h 559558"/>
              <a:gd name="connsiteX1" fmla="*/ 1337481 w 2674961"/>
              <a:gd name="connsiteY1" fmla="*/ 0 h 559558"/>
              <a:gd name="connsiteX2" fmla="*/ 2674962 w 2674961"/>
              <a:gd name="connsiteY2" fmla="*/ 279779 h 559558"/>
              <a:gd name="connsiteX3" fmla="*/ 1337481 w 2674961"/>
              <a:gd name="connsiteY3" fmla="*/ 559558 h 559558"/>
              <a:gd name="connsiteX4" fmla="*/ 0 w 2674961"/>
              <a:gd name="connsiteY4" fmla="*/ 279779 h 559558"/>
              <a:gd name="connsiteX5" fmla="*/ 36119 w 2674961"/>
              <a:gd name="connsiteY5" fmla="*/ 279779 h 559558"/>
              <a:gd name="connsiteX6" fmla="*/ 1337480 w 2674961"/>
              <a:gd name="connsiteY6" fmla="*/ 523439 h 559558"/>
              <a:gd name="connsiteX7" fmla="*/ 2638841 w 2674961"/>
              <a:gd name="connsiteY7" fmla="*/ 279779 h 559558"/>
              <a:gd name="connsiteX8" fmla="*/ 1337480 w 2674961"/>
              <a:gd name="connsiteY8" fmla="*/ 36119 h 559558"/>
              <a:gd name="connsiteX9" fmla="*/ 36119 w 2674961"/>
              <a:gd name="connsiteY9" fmla="*/ 279779 h 559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4961" h="559558" fill="none" extrusionOk="0">
                <a:moveTo>
                  <a:pt x="0" y="279779"/>
                </a:moveTo>
                <a:cubicBezTo>
                  <a:pt x="-147845" y="101348"/>
                  <a:pt x="696361" y="79778"/>
                  <a:pt x="1337481" y="0"/>
                </a:cubicBezTo>
                <a:cubicBezTo>
                  <a:pt x="2086874" y="15962"/>
                  <a:pt x="2675782" y="133757"/>
                  <a:pt x="2674962" y="279779"/>
                </a:cubicBezTo>
                <a:cubicBezTo>
                  <a:pt x="2745070" y="542287"/>
                  <a:pt x="2102111" y="591357"/>
                  <a:pt x="1337481" y="559558"/>
                </a:cubicBezTo>
                <a:cubicBezTo>
                  <a:pt x="615433" y="545005"/>
                  <a:pt x="6454" y="403941"/>
                  <a:pt x="0" y="279779"/>
                </a:cubicBezTo>
                <a:close/>
                <a:moveTo>
                  <a:pt x="36119" y="279779"/>
                </a:moveTo>
                <a:cubicBezTo>
                  <a:pt x="13119" y="418126"/>
                  <a:pt x="513646" y="450914"/>
                  <a:pt x="1337480" y="523439"/>
                </a:cubicBezTo>
                <a:cubicBezTo>
                  <a:pt x="2028718" y="521488"/>
                  <a:pt x="2628417" y="393100"/>
                  <a:pt x="2638841" y="279779"/>
                </a:cubicBezTo>
                <a:cubicBezTo>
                  <a:pt x="2647401" y="29416"/>
                  <a:pt x="1975195" y="83420"/>
                  <a:pt x="1337480" y="36119"/>
                </a:cubicBezTo>
                <a:cubicBezTo>
                  <a:pt x="612408" y="47474"/>
                  <a:pt x="45346" y="152065"/>
                  <a:pt x="36119" y="279779"/>
                </a:cubicBezTo>
                <a:close/>
              </a:path>
              <a:path w="2674961" h="559558" stroke="0" extrusionOk="0">
                <a:moveTo>
                  <a:pt x="0" y="279779"/>
                </a:moveTo>
                <a:cubicBezTo>
                  <a:pt x="-114372" y="54714"/>
                  <a:pt x="499807" y="37158"/>
                  <a:pt x="1337481" y="0"/>
                </a:cubicBezTo>
                <a:cubicBezTo>
                  <a:pt x="2083655" y="1580"/>
                  <a:pt x="2662802" y="125648"/>
                  <a:pt x="2674962" y="279779"/>
                </a:cubicBezTo>
                <a:cubicBezTo>
                  <a:pt x="2566938" y="539788"/>
                  <a:pt x="2054919" y="676913"/>
                  <a:pt x="1337481" y="559558"/>
                </a:cubicBezTo>
                <a:cubicBezTo>
                  <a:pt x="592562" y="556139"/>
                  <a:pt x="21802" y="444714"/>
                  <a:pt x="0" y="279779"/>
                </a:cubicBezTo>
                <a:close/>
                <a:moveTo>
                  <a:pt x="36119" y="279779"/>
                </a:moveTo>
                <a:cubicBezTo>
                  <a:pt x="102262" y="422196"/>
                  <a:pt x="634814" y="490397"/>
                  <a:pt x="1337480" y="523439"/>
                </a:cubicBezTo>
                <a:cubicBezTo>
                  <a:pt x="2045954" y="521870"/>
                  <a:pt x="2625349" y="427052"/>
                  <a:pt x="2638841" y="279779"/>
                </a:cubicBezTo>
                <a:cubicBezTo>
                  <a:pt x="2637410" y="131563"/>
                  <a:pt x="2035816" y="64450"/>
                  <a:pt x="1337480" y="36119"/>
                </a:cubicBezTo>
                <a:cubicBezTo>
                  <a:pt x="624804" y="39504"/>
                  <a:pt x="55862" y="149956"/>
                  <a:pt x="36119" y="279779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24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6243850" y="2326943"/>
            <a:ext cx="2674961" cy="559558"/>
          </a:xfrm>
          <a:custGeom>
            <a:avLst/>
            <a:gdLst>
              <a:gd name="connsiteX0" fmla="*/ 0 w 2674961"/>
              <a:gd name="connsiteY0" fmla="*/ 279779 h 559558"/>
              <a:gd name="connsiteX1" fmla="*/ 1337481 w 2674961"/>
              <a:gd name="connsiteY1" fmla="*/ 0 h 559558"/>
              <a:gd name="connsiteX2" fmla="*/ 2674962 w 2674961"/>
              <a:gd name="connsiteY2" fmla="*/ 279779 h 559558"/>
              <a:gd name="connsiteX3" fmla="*/ 1337481 w 2674961"/>
              <a:gd name="connsiteY3" fmla="*/ 559558 h 559558"/>
              <a:gd name="connsiteX4" fmla="*/ 0 w 2674961"/>
              <a:gd name="connsiteY4" fmla="*/ 279779 h 559558"/>
              <a:gd name="connsiteX5" fmla="*/ 36119 w 2674961"/>
              <a:gd name="connsiteY5" fmla="*/ 279779 h 559558"/>
              <a:gd name="connsiteX6" fmla="*/ 1337480 w 2674961"/>
              <a:gd name="connsiteY6" fmla="*/ 523439 h 559558"/>
              <a:gd name="connsiteX7" fmla="*/ 2638841 w 2674961"/>
              <a:gd name="connsiteY7" fmla="*/ 279779 h 559558"/>
              <a:gd name="connsiteX8" fmla="*/ 1337480 w 2674961"/>
              <a:gd name="connsiteY8" fmla="*/ 36119 h 559558"/>
              <a:gd name="connsiteX9" fmla="*/ 36119 w 2674961"/>
              <a:gd name="connsiteY9" fmla="*/ 279779 h 559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4961" h="559558" fill="none" extrusionOk="0">
                <a:moveTo>
                  <a:pt x="0" y="279779"/>
                </a:moveTo>
                <a:cubicBezTo>
                  <a:pt x="-147845" y="101348"/>
                  <a:pt x="696361" y="79778"/>
                  <a:pt x="1337481" y="0"/>
                </a:cubicBezTo>
                <a:cubicBezTo>
                  <a:pt x="2086874" y="15962"/>
                  <a:pt x="2675782" y="133757"/>
                  <a:pt x="2674962" y="279779"/>
                </a:cubicBezTo>
                <a:cubicBezTo>
                  <a:pt x="2745070" y="542287"/>
                  <a:pt x="2102111" y="591357"/>
                  <a:pt x="1337481" y="559558"/>
                </a:cubicBezTo>
                <a:cubicBezTo>
                  <a:pt x="615433" y="545005"/>
                  <a:pt x="6454" y="403941"/>
                  <a:pt x="0" y="279779"/>
                </a:cubicBezTo>
                <a:close/>
                <a:moveTo>
                  <a:pt x="36119" y="279779"/>
                </a:moveTo>
                <a:cubicBezTo>
                  <a:pt x="13119" y="418126"/>
                  <a:pt x="513646" y="450914"/>
                  <a:pt x="1337480" y="523439"/>
                </a:cubicBezTo>
                <a:cubicBezTo>
                  <a:pt x="2028718" y="521488"/>
                  <a:pt x="2628417" y="393100"/>
                  <a:pt x="2638841" y="279779"/>
                </a:cubicBezTo>
                <a:cubicBezTo>
                  <a:pt x="2647401" y="29416"/>
                  <a:pt x="1975195" y="83420"/>
                  <a:pt x="1337480" y="36119"/>
                </a:cubicBezTo>
                <a:cubicBezTo>
                  <a:pt x="612408" y="47474"/>
                  <a:pt x="45346" y="152065"/>
                  <a:pt x="36119" y="279779"/>
                </a:cubicBezTo>
                <a:close/>
              </a:path>
              <a:path w="2674961" h="559558" stroke="0" extrusionOk="0">
                <a:moveTo>
                  <a:pt x="0" y="279779"/>
                </a:moveTo>
                <a:cubicBezTo>
                  <a:pt x="-114372" y="54714"/>
                  <a:pt x="499807" y="37158"/>
                  <a:pt x="1337481" y="0"/>
                </a:cubicBezTo>
                <a:cubicBezTo>
                  <a:pt x="2083655" y="1580"/>
                  <a:pt x="2662802" y="125648"/>
                  <a:pt x="2674962" y="279779"/>
                </a:cubicBezTo>
                <a:cubicBezTo>
                  <a:pt x="2566938" y="539788"/>
                  <a:pt x="2054919" y="676913"/>
                  <a:pt x="1337481" y="559558"/>
                </a:cubicBezTo>
                <a:cubicBezTo>
                  <a:pt x="592562" y="556139"/>
                  <a:pt x="21802" y="444714"/>
                  <a:pt x="0" y="279779"/>
                </a:cubicBezTo>
                <a:close/>
                <a:moveTo>
                  <a:pt x="36119" y="279779"/>
                </a:moveTo>
                <a:cubicBezTo>
                  <a:pt x="102262" y="422196"/>
                  <a:pt x="634814" y="490397"/>
                  <a:pt x="1337480" y="523439"/>
                </a:cubicBezTo>
                <a:cubicBezTo>
                  <a:pt x="2045954" y="521870"/>
                  <a:pt x="2625349" y="427052"/>
                  <a:pt x="2638841" y="279779"/>
                </a:cubicBezTo>
                <a:cubicBezTo>
                  <a:pt x="2637410" y="131563"/>
                  <a:pt x="2035816" y="64450"/>
                  <a:pt x="1337480" y="36119"/>
                </a:cubicBezTo>
                <a:cubicBezTo>
                  <a:pt x="624804" y="39504"/>
                  <a:pt x="55862" y="149956"/>
                  <a:pt x="36119" y="279779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26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6225653" y="5243015"/>
            <a:ext cx="2674961" cy="559558"/>
          </a:xfrm>
          <a:custGeom>
            <a:avLst/>
            <a:gdLst>
              <a:gd name="connsiteX0" fmla="*/ 0 w 2674961"/>
              <a:gd name="connsiteY0" fmla="*/ 279779 h 559558"/>
              <a:gd name="connsiteX1" fmla="*/ 1337481 w 2674961"/>
              <a:gd name="connsiteY1" fmla="*/ 0 h 559558"/>
              <a:gd name="connsiteX2" fmla="*/ 2674962 w 2674961"/>
              <a:gd name="connsiteY2" fmla="*/ 279779 h 559558"/>
              <a:gd name="connsiteX3" fmla="*/ 1337481 w 2674961"/>
              <a:gd name="connsiteY3" fmla="*/ 559558 h 559558"/>
              <a:gd name="connsiteX4" fmla="*/ 0 w 2674961"/>
              <a:gd name="connsiteY4" fmla="*/ 279779 h 559558"/>
              <a:gd name="connsiteX5" fmla="*/ 36119 w 2674961"/>
              <a:gd name="connsiteY5" fmla="*/ 279779 h 559558"/>
              <a:gd name="connsiteX6" fmla="*/ 1337480 w 2674961"/>
              <a:gd name="connsiteY6" fmla="*/ 523439 h 559558"/>
              <a:gd name="connsiteX7" fmla="*/ 2638841 w 2674961"/>
              <a:gd name="connsiteY7" fmla="*/ 279779 h 559558"/>
              <a:gd name="connsiteX8" fmla="*/ 1337480 w 2674961"/>
              <a:gd name="connsiteY8" fmla="*/ 36119 h 559558"/>
              <a:gd name="connsiteX9" fmla="*/ 36119 w 2674961"/>
              <a:gd name="connsiteY9" fmla="*/ 279779 h 559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4961" h="559558" fill="none" extrusionOk="0">
                <a:moveTo>
                  <a:pt x="0" y="279779"/>
                </a:moveTo>
                <a:cubicBezTo>
                  <a:pt x="-147845" y="101348"/>
                  <a:pt x="696361" y="79778"/>
                  <a:pt x="1337481" y="0"/>
                </a:cubicBezTo>
                <a:cubicBezTo>
                  <a:pt x="2086874" y="15962"/>
                  <a:pt x="2675782" y="133757"/>
                  <a:pt x="2674962" y="279779"/>
                </a:cubicBezTo>
                <a:cubicBezTo>
                  <a:pt x="2745070" y="542287"/>
                  <a:pt x="2102111" y="591357"/>
                  <a:pt x="1337481" y="559558"/>
                </a:cubicBezTo>
                <a:cubicBezTo>
                  <a:pt x="615433" y="545005"/>
                  <a:pt x="6454" y="403941"/>
                  <a:pt x="0" y="279779"/>
                </a:cubicBezTo>
                <a:close/>
                <a:moveTo>
                  <a:pt x="36119" y="279779"/>
                </a:moveTo>
                <a:cubicBezTo>
                  <a:pt x="13119" y="418126"/>
                  <a:pt x="513646" y="450914"/>
                  <a:pt x="1337480" y="523439"/>
                </a:cubicBezTo>
                <a:cubicBezTo>
                  <a:pt x="2028718" y="521488"/>
                  <a:pt x="2628417" y="393100"/>
                  <a:pt x="2638841" y="279779"/>
                </a:cubicBezTo>
                <a:cubicBezTo>
                  <a:pt x="2647401" y="29416"/>
                  <a:pt x="1975195" y="83420"/>
                  <a:pt x="1337480" y="36119"/>
                </a:cubicBezTo>
                <a:cubicBezTo>
                  <a:pt x="612408" y="47474"/>
                  <a:pt x="45346" y="152065"/>
                  <a:pt x="36119" y="279779"/>
                </a:cubicBezTo>
                <a:close/>
              </a:path>
              <a:path w="2674961" h="559558" stroke="0" extrusionOk="0">
                <a:moveTo>
                  <a:pt x="0" y="279779"/>
                </a:moveTo>
                <a:cubicBezTo>
                  <a:pt x="-114372" y="54714"/>
                  <a:pt x="499807" y="37158"/>
                  <a:pt x="1337481" y="0"/>
                </a:cubicBezTo>
                <a:cubicBezTo>
                  <a:pt x="2083655" y="1580"/>
                  <a:pt x="2662802" y="125648"/>
                  <a:pt x="2674962" y="279779"/>
                </a:cubicBezTo>
                <a:cubicBezTo>
                  <a:pt x="2566938" y="539788"/>
                  <a:pt x="2054919" y="676913"/>
                  <a:pt x="1337481" y="559558"/>
                </a:cubicBezTo>
                <a:cubicBezTo>
                  <a:pt x="592562" y="556139"/>
                  <a:pt x="21802" y="444714"/>
                  <a:pt x="0" y="279779"/>
                </a:cubicBezTo>
                <a:close/>
                <a:moveTo>
                  <a:pt x="36119" y="279779"/>
                </a:moveTo>
                <a:cubicBezTo>
                  <a:pt x="102262" y="422196"/>
                  <a:pt x="634814" y="490397"/>
                  <a:pt x="1337480" y="523439"/>
                </a:cubicBezTo>
                <a:cubicBezTo>
                  <a:pt x="2045954" y="521870"/>
                  <a:pt x="2625349" y="427052"/>
                  <a:pt x="2638841" y="279779"/>
                </a:cubicBezTo>
                <a:cubicBezTo>
                  <a:pt x="2637410" y="131563"/>
                  <a:pt x="2035816" y="64450"/>
                  <a:pt x="1337480" y="36119"/>
                </a:cubicBezTo>
                <a:cubicBezTo>
                  <a:pt x="624804" y="39504"/>
                  <a:pt x="55862" y="149956"/>
                  <a:pt x="36119" y="279779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27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3348250" y="5258937"/>
            <a:ext cx="2674961" cy="559558"/>
          </a:xfrm>
          <a:custGeom>
            <a:avLst/>
            <a:gdLst>
              <a:gd name="connsiteX0" fmla="*/ 0 w 2674961"/>
              <a:gd name="connsiteY0" fmla="*/ 279779 h 559558"/>
              <a:gd name="connsiteX1" fmla="*/ 1337481 w 2674961"/>
              <a:gd name="connsiteY1" fmla="*/ 0 h 559558"/>
              <a:gd name="connsiteX2" fmla="*/ 2674962 w 2674961"/>
              <a:gd name="connsiteY2" fmla="*/ 279779 h 559558"/>
              <a:gd name="connsiteX3" fmla="*/ 1337481 w 2674961"/>
              <a:gd name="connsiteY3" fmla="*/ 559558 h 559558"/>
              <a:gd name="connsiteX4" fmla="*/ 0 w 2674961"/>
              <a:gd name="connsiteY4" fmla="*/ 279779 h 559558"/>
              <a:gd name="connsiteX5" fmla="*/ 36119 w 2674961"/>
              <a:gd name="connsiteY5" fmla="*/ 279779 h 559558"/>
              <a:gd name="connsiteX6" fmla="*/ 1337480 w 2674961"/>
              <a:gd name="connsiteY6" fmla="*/ 523439 h 559558"/>
              <a:gd name="connsiteX7" fmla="*/ 2638841 w 2674961"/>
              <a:gd name="connsiteY7" fmla="*/ 279779 h 559558"/>
              <a:gd name="connsiteX8" fmla="*/ 1337480 w 2674961"/>
              <a:gd name="connsiteY8" fmla="*/ 36119 h 559558"/>
              <a:gd name="connsiteX9" fmla="*/ 36119 w 2674961"/>
              <a:gd name="connsiteY9" fmla="*/ 279779 h 559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4961" h="559558" fill="none" extrusionOk="0">
                <a:moveTo>
                  <a:pt x="0" y="279779"/>
                </a:moveTo>
                <a:cubicBezTo>
                  <a:pt x="-147845" y="101348"/>
                  <a:pt x="696361" y="79778"/>
                  <a:pt x="1337481" y="0"/>
                </a:cubicBezTo>
                <a:cubicBezTo>
                  <a:pt x="2086874" y="15962"/>
                  <a:pt x="2675782" y="133757"/>
                  <a:pt x="2674962" y="279779"/>
                </a:cubicBezTo>
                <a:cubicBezTo>
                  <a:pt x="2745070" y="542287"/>
                  <a:pt x="2102111" y="591357"/>
                  <a:pt x="1337481" y="559558"/>
                </a:cubicBezTo>
                <a:cubicBezTo>
                  <a:pt x="615433" y="545005"/>
                  <a:pt x="6454" y="403941"/>
                  <a:pt x="0" y="279779"/>
                </a:cubicBezTo>
                <a:close/>
                <a:moveTo>
                  <a:pt x="36119" y="279779"/>
                </a:moveTo>
                <a:cubicBezTo>
                  <a:pt x="13119" y="418126"/>
                  <a:pt x="513646" y="450914"/>
                  <a:pt x="1337480" y="523439"/>
                </a:cubicBezTo>
                <a:cubicBezTo>
                  <a:pt x="2028718" y="521488"/>
                  <a:pt x="2628417" y="393100"/>
                  <a:pt x="2638841" y="279779"/>
                </a:cubicBezTo>
                <a:cubicBezTo>
                  <a:pt x="2647401" y="29416"/>
                  <a:pt x="1975195" y="83420"/>
                  <a:pt x="1337480" y="36119"/>
                </a:cubicBezTo>
                <a:cubicBezTo>
                  <a:pt x="612408" y="47474"/>
                  <a:pt x="45346" y="152065"/>
                  <a:pt x="36119" y="279779"/>
                </a:cubicBezTo>
                <a:close/>
              </a:path>
              <a:path w="2674961" h="559558" stroke="0" extrusionOk="0">
                <a:moveTo>
                  <a:pt x="0" y="279779"/>
                </a:moveTo>
                <a:cubicBezTo>
                  <a:pt x="-114372" y="54714"/>
                  <a:pt x="499807" y="37158"/>
                  <a:pt x="1337481" y="0"/>
                </a:cubicBezTo>
                <a:cubicBezTo>
                  <a:pt x="2083655" y="1580"/>
                  <a:pt x="2662802" y="125648"/>
                  <a:pt x="2674962" y="279779"/>
                </a:cubicBezTo>
                <a:cubicBezTo>
                  <a:pt x="2566938" y="539788"/>
                  <a:pt x="2054919" y="676913"/>
                  <a:pt x="1337481" y="559558"/>
                </a:cubicBezTo>
                <a:cubicBezTo>
                  <a:pt x="592562" y="556139"/>
                  <a:pt x="21802" y="444714"/>
                  <a:pt x="0" y="279779"/>
                </a:cubicBezTo>
                <a:close/>
                <a:moveTo>
                  <a:pt x="36119" y="279779"/>
                </a:moveTo>
                <a:cubicBezTo>
                  <a:pt x="102262" y="422196"/>
                  <a:pt x="634814" y="490397"/>
                  <a:pt x="1337480" y="523439"/>
                </a:cubicBezTo>
                <a:cubicBezTo>
                  <a:pt x="2045954" y="521870"/>
                  <a:pt x="2625349" y="427052"/>
                  <a:pt x="2638841" y="279779"/>
                </a:cubicBezTo>
                <a:cubicBezTo>
                  <a:pt x="2637410" y="131563"/>
                  <a:pt x="2035816" y="64450"/>
                  <a:pt x="1337480" y="36119"/>
                </a:cubicBezTo>
                <a:cubicBezTo>
                  <a:pt x="624804" y="39504"/>
                  <a:pt x="55862" y="149956"/>
                  <a:pt x="36119" y="279779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31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6243850" y="4264925"/>
            <a:ext cx="2674961" cy="559558"/>
          </a:xfrm>
          <a:custGeom>
            <a:avLst/>
            <a:gdLst>
              <a:gd name="connsiteX0" fmla="*/ 0 w 2674961"/>
              <a:gd name="connsiteY0" fmla="*/ 279779 h 559558"/>
              <a:gd name="connsiteX1" fmla="*/ 1337481 w 2674961"/>
              <a:gd name="connsiteY1" fmla="*/ 0 h 559558"/>
              <a:gd name="connsiteX2" fmla="*/ 2674962 w 2674961"/>
              <a:gd name="connsiteY2" fmla="*/ 279779 h 559558"/>
              <a:gd name="connsiteX3" fmla="*/ 1337481 w 2674961"/>
              <a:gd name="connsiteY3" fmla="*/ 559558 h 559558"/>
              <a:gd name="connsiteX4" fmla="*/ 0 w 2674961"/>
              <a:gd name="connsiteY4" fmla="*/ 279779 h 559558"/>
              <a:gd name="connsiteX5" fmla="*/ 36119 w 2674961"/>
              <a:gd name="connsiteY5" fmla="*/ 279779 h 559558"/>
              <a:gd name="connsiteX6" fmla="*/ 1337480 w 2674961"/>
              <a:gd name="connsiteY6" fmla="*/ 523439 h 559558"/>
              <a:gd name="connsiteX7" fmla="*/ 2638841 w 2674961"/>
              <a:gd name="connsiteY7" fmla="*/ 279779 h 559558"/>
              <a:gd name="connsiteX8" fmla="*/ 1337480 w 2674961"/>
              <a:gd name="connsiteY8" fmla="*/ 36119 h 559558"/>
              <a:gd name="connsiteX9" fmla="*/ 36119 w 2674961"/>
              <a:gd name="connsiteY9" fmla="*/ 279779 h 559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4961" h="559558" fill="none" extrusionOk="0">
                <a:moveTo>
                  <a:pt x="0" y="279779"/>
                </a:moveTo>
                <a:cubicBezTo>
                  <a:pt x="-147845" y="101348"/>
                  <a:pt x="696361" y="79778"/>
                  <a:pt x="1337481" y="0"/>
                </a:cubicBezTo>
                <a:cubicBezTo>
                  <a:pt x="2086874" y="15962"/>
                  <a:pt x="2675782" y="133757"/>
                  <a:pt x="2674962" y="279779"/>
                </a:cubicBezTo>
                <a:cubicBezTo>
                  <a:pt x="2745070" y="542287"/>
                  <a:pt x="2102111" y="591357"/>
                  <a:pt x="1337481" y="559558"/>
                </a:cubicBezTo>
                <a:cubicBezTo>
                  <a:pt x="615433" y="545005"/>
                  <a:pt x="6454" y="403941"/>
                  <a:pt x="0" y="279779"/>
                </a:cubicBezTo>
                <a:close/>
                <a:moveTo>
                  <a:pt x="36119" y="279779"/>
                </a:moveTo>
                <a:cubicBezTo>
                  <a:pt x="13119" y="418126"/>
                  <a:pt x="513646" y="450914"/>
                  <a:pt x="1337480" y="523439"/>
                </a:cubicBezTo>
                <a:cubicBezTo>
                  <a:pt x="2028718" y="521488"/>
                  <a:pt x="2628417" y="393100"/>
                  <a:pt x="2638841" y="279779"/>
                </a:cubicBezTo>
                <a:cubicBezTo>
                  <a:pt x="2647401" y="29416"/>
                  <a:pt x="1975195" y="83420"/>
                  <a:pt x="1337480" y="36119"/>
                </a:cubicBezTo>
                <a:cubicBezTo>
                  <a:pt x="612408" y="47474"/>
                  <a:pt x="45346" y="152065"/>
                  <a:pt x="36119" y="279779"/>
                </a:cubicBezTo>
                <a:close/>
              </a:path>
              <a:path w="2674961" h="559558" stroke="0" extrusionOk="0">
                <a:moveTo>
                  <a:pt x="0" y="279779"/>
                </a:moveTo>
                <a:cubicBezTo>
                  <a:pt x="-114372" y="54714"/>
                  <a:pt x="499807" y="37158"/>
                  <a:pt x="1337481" y="0"/>
                </a:cubicBezTo>
                <a:cubicBezTo>
                  <a:pt x="2083655" y="1580"/>
                  <a:pt x="2662802" y="125648"/>
                  <a:pt x="2674962" y="279779"/>
                </a:cubicBezTo>
                <a:cubicBezTo>
                  <a:pt x="2566938" y="539788"/>
                  <a:pt x="2054919" y="676913"/>
                  <a:pt x="1337481" y="559558"/>
                </a:cubicBezTo>
                <a:cubicBezTo>
                  <a:pt x="592562" y="556139"/>
                  <a:pt x="21802" y="444714"/>
                  <a:pt x="0" y="279779"/>
                </a:cubicBezTo>
                <a:close/>
                <a:moveTo>
                  <a:pt x="36119" y="279779"/>
                </a:moveTo>
                <a:cubicBezTo>
                  <a:pt x="102262" y="422196"/>
                  <a:pt x="634814" y="490397"/>
                  <a:pt x="1337480" y="523439"/>
                </a:cubicBezTo>
                <a:cubicBezTo>
                  <a:pt x="2045954" y="521870"/>
                  <a:pt x="2625349" y="427052"/>
                  <a:pt x="2638841" y="279779"/>
                </a:cubicBezTo>
                <a:cubicBezTo>
                  <a:pt x="2637410" y="131563"/>
                  <a:pt x="2035816" y="64450"/>
                  <a:pt x="1337480" y="36119"/>
                </a:cubicBezTo>
                <a:cubicBezTo>
                  <a:pt x="624804" y="39504"/>
                  <a:pt x="55862" y="149956"/>
                  <a:pt x="36119" y="279779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32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6198357" y="5747982"/>
            <a:ext cx="2674961" cy="559558"/>
          </a:xfrm>
          <a:custGeom>
            <a:avLst/>
            <a:gdLst>
              <a:gd name="connsiteX0" fmla="*/ 0 w 2674961"/>
              <a:gd name="connsiteY0" fmla="*/ 279779 h 559558"/>
              <a:gd name="connsiteX1" fmla="*/ 1337481 w 2674961"/>
              <a:gd name="connsiteY1" fmla="*/ 0 h 559558"/>
              <a:gd name="connsiteX2" fmla="*/ 2674962 w 2674961"/>
              <a:gd name="connsiteY2" fmla="*/ 279779 h 559558"/>
              <a:gd name="connsiteX3" fmla="*/ 1337481 w 2674961"/>
              <a:gd name="connsiteY3" fmla="*/ 559558 h 559558"/>
              <a:gd name="connsiteX4" fmla="*/ 0 w 2674961"/>
              <a:gd name="connsiteY4" fmla="*/ 279779 h 559558"/>
              <a:gd name="connsiteX5" fmla="*/ 36119 w 2674961"/>
              <a:gd name="connsiteY5" fmla="*/ 279779 h 559558"/>
              <a:gd name="connsiteX6" fmla="*/ 1337480 w 2674961"/>
              <a:gd name="connsiteY6" fmla="*/ 523439 h 559558"/>
              <a:gd name="connsiteX7" fmla="*/ 2638841 w 2674961"/>
              <a:gd name="connsiteY7" fmla="*/ 279779 h 559558"/>
              <a:gd name="connsiteX8" fmla="*/ 1337480 w 2674961"/>
              <a:gd name="connsiteY8" fmla="*/ 36119 h 559558"/>
              <a:gd name="connsiteX9" fmla="*/ 36119 w 2674961"/>
              <a:gd name="connsiteY9" fmla="*/ 279779 h 559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4961" h="559558" fill="none" extrusionOk="0">
                <a:moveTo>
                  <a:pt x="0" y="279779"/>
                </a:moveTo>
                <a:cubicBezTo>
                  <a:pt x="-147845" y="101348"/>
                  <a:pt x="696361" y="79778"/>
                  <a:pt x="1337481" y="0"/>
                </a:cubicBezTo>
                <a:cubicBezTo>
                  <a:pt x="2086874" y="15962"/>
                  <a:pt x="2675782" y="133757"/>
                  <a:pt x="2674962" y="279779"/>
                </a:cubicBezTo>
                <a:cubicBezTo>
                  <a:pt x="2745070" y="542287"/>
                  <a:pt x="2102111" y="591357"/>
                  <a:pt x="1337481" y="559558"/>
                </a:cubicBezTo>
                <a:cubicBezTo>
                  <a:pt x="615433" y="545005"/>
                  <a:pt x="6454" y="403941"/>
                  <a:pt x="0" y="279779"/>
                </a:cubicBezTo>
                <a:close/>
                <a:moveTo>
                  <a:pt x="36119" y="279779"/>
                </a:moveTo>
                <a:cubicBezTo>
                  <a:pt x="13119" y="418126"/>
                  <a:pt x="513646" y="450914"/>
                  <a:pt x="1337480" y="523439"/>
                </a:cubicBezTo>
                <a:cubicBezTo>
                  <a:pt x="2028718" y="521488"/>
                  <a:pt x="2628417" y="393100"/>
                  <a:pt x="2638841" y="279779"/>
                </a:cubicBezTo>
                <a:cubicBezTo>
                  <a:pt x="2647401" y="29416"/>
                  <a:pt x="1975195" y="83420"/>
                  <a:pt x="1337480" y="36119"/>
                </a:cubicBezTo>
                <a:cubicBezTo>
                  <a:pt x="612408" y="47474"/>
                  <a:pt x="45346" y="152065"/>
                  <a:pt x="36119" y="279779"/>
                </a:cubicBezTo>
                <a:close/>
              </a:path>
              <a:path w="2674961" h="559558" stroke="0" extrusionOk="0">
                <a:moveTo>
                  <a:pt x="0" y="279779"/>
                </a:moveTo>
                <a:cubicBezTo>
                  <a:pt x="-114372" y="54714"/>
                  <a:pt x="499807" y="37158"/>
                  <a:pt x="1337481" y="0"/>
                </a:cubicBezTo>
                <a:cubicBezTo>
                  <a:pt x="2083655" y="1580"/>
                  <a:pt x="2662802" y="125648"/>
                  <a:pt x="2674962" y="279779"/>
                </a:cubicBezTo>
                <a:cubicBezTo>
                  <a:pt x="2566938" y="539788"/>
                  <a:pt x="2054919" y="676913"/>
                  <a:pt x="1337481" y="559558"/>
                </a:cubicBezTo>
                <a:cubicBezTo>
                  <a:pt x="592562" y="556139"/>
                  <a:pt x="21802" y="444714"/>
                  <a:pt x="0" y="279779"/>
                </a:cubicBezTo>
                <a:close/>
                <a:moveTo>
                  <a:pt x="36119" y="279779"/>
                </a:moveTo>
                <a:cubicBezTo>
                  <a:pt x="102262" y="422196"/>
                  <a:pt x="634814" y="490397"/>
                  <a:pt x="1337480" y="523439"/>
                </a:cubicBezTo>
                <a:cubicBezTo>
                  <a:pt x="2045954" y="521870"/>
                  <a:pt x="2625349" y="427052"/>
                  <a:pt x="2638841" y="279779"/>
                </a:cubicBezTo>
                <a:cubicBezTo>
                  <a:pt x="2637410" y="131563"/>
                  <a:pt x="2035816" y="64450"/>
                  <a:pt x="1337480" y="36119"/>
                </a:cubicBezTo>
                <a:cubicBezTo>
                  <a:pt x="624804" y="39504"/>
                  <a:pt x="55862" y="149956"/>
                  <a:pt x="36119" y="279779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33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3361897" y="6146042"/>
            <a:ext cx="2674961" cy="559558"/>
          </a:xfrm>
          <a:custGeom>
            <a:avLst/>
            <a:gdLst>
              <a:gd name="connsiteX0" fmla="*/ 0 w 2674961"/>
              <a:gd name="connsiteY0" fmla="*/ 279779 h 559558"/>
              <a:gd name="connsiteX1" fmla="*/ 1337481 w 2674961"/>
              <a:gd name="connsiteY1" fmla="*/ 0 h 559558"/>
              <a:gd name="connsiteX2" fmla="*/ 2674962 w 2674961"/>
              <a:gd name="connsiteY2" fmla="*/ 279779 h 559558"/>
              <a:gd name="connsiteX3" fmla="*/ 1337481 w 2674961"/>
              <a:gd name="connsiteY3" fmla="*/ 559558 h 559558"/>
              <a:gd name="connsiteX4" fmla="*/ 0 w 2674961"/>
              <a:gd name="connsiteY4" fmla="*/ 279779 h 559558"/>
              <a:gd name="connsiteX5" fmla="*/ 36119 w 2674961"/>
              <a:gd name="connsiteY5" fmla="*/ 279779 h 559558"/>
              <a:gd name="connsiteX6" fmla="*/ 1337480 w 2674961"/>
              <a:gd name="connsiteY6" fmla="*/ 523439 h 559558"/>
              <a:gd name="connsiteX7" fmla="*/ 2638841 w 2674961"/>
              <a:gd name="connsiteY7" fmla="*/ 279779 h 559558"/>
              <a:gd name="connsiteX8" fmla="*/ 1337480 w 2674961"/>
              <a:gd name="connsiteY8" fmla="*/ 36119 h 559558"/>
              <a:gd name="connsiteX9" fmla="*/ 36119 w 2674961"/>
              <a:gd name="connsiteY9" fmla="*/ 279779 h 559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4961" h="559558" fill="none" extrusionOk="0">
                <a:moveTo>
                  <a:pt x="0" y="279779"/>
                </a:moveTo>
                <a:cubicBezTo>
                  <a:pt x="-147845" y="101348"/>
                  <a:pt x="696361" y="79778"/>
                  <a:pt x="1337481" y="0"/>
                </a:cubicBezTo>
                <a:cubicBezTo>
                  <a:pt x="2086874" y="15962"/>
                  <a:pt x="2675782" y="133757"/>
                  <a:pt x="2674962" y="279779"/>
                </a:cubicBezTo>
                <a:cubicBezTo>
                  <a:pt x="2745070" y="542287"/>
                  <a:pt x="2102111" y="591357"/>
                  <a:pt x="1337481" y="559558"/>
                </a:cubicBezTo>
                <a:cubicBezTo>
                  <a:pt x="615433" y="545005"/>
                  <a:pt x="6454" y="403941"/>
                  <a:pt x="0" y="279779"/>
                </a:cubicBezTo>
                <a:close/>
                <a:moveTo>
                  <a:pt x="36119" y="279779"/>
                </a:moveTo>
                <a:cubicBezTo>
                  <a:pt x="13119" y="418126"/>
                  <a:pt x="513646" y="450914"/>
                  <a:pt x="1337480" y="523439"/>
                </a:cubicBezTo>
                <a:cubicBezTo>
                  <a:pt x="2028718" y="521488"/>
                  <a:pt x="2628417" y="393100"/>
                  <a:pt x="2638841" y="279779"/>
                </a:cubicBezTo>
                <a:cubicBezTo>
                  <a:pt x="2647401" y="29416"/>
                  <a:pt x="1975195" y="83420"/>
                  <a:pt x="1337480" y="36119"/>
                </a:cubicBezTo>
                <a:cubicBezTo>
                  <a:pt x="612408" y="47474"/>
                  <a:pt x="45346" y="152065"/>
                  <a:pt x="36119" y="279779"/>
                </a:cubicBezTo>
                <a:close/>
              </a:path>
              <a:path w="2674961" h="559558" stroke="0" extrusionOk="0">
                <a:moveTo>
                  <a:pt x="0" y="279779"/>
                </a:moveTo>
                <a:cubicBezTo>
                  <a:pt x="-114372" y="54714"/>
                  <a:pt x="499807" y="37158"/>
                  <a:pt x="1337481" y="0"/>
                </a:cubicBezTo>
                <a:cubicBezTo>
                  <a:pt x="2083655" y="1580"/>
                  <a:pt x="2662802" y="125648"/>
                  <a:pt x="2674962" y="279779"/>
                </a:cubicBezTo>
                <a:cubicBezTo>
                  <a:pt x="2566938" y="539788"/>
                  <a:pt x="2054919" y="676913"/>
                  <a:pt x="1337481" y="559558"/>
                </a:cubicBezTo>
                <a:cubicBezTo>
                  <a:pt x="592562" y="556139"/>
                  <a:pt x="21802" y="444714"/>
                  <a:pt x="0" y="279779"/>
                </a:cubicBezTo>
                <a:close/>
                <a:moveTo>
                  <a:pt x="36119" y="279779"/>
                </a:moveTo>
                <a:cubicBezTo>
                  <a:pt x="102262" y="422196"/>
                  <a:pt x="634814" y="490397"/>
                  <a:pt x="1337480" y="523439"/>
                </a:cubicBezTo>
                <a:cubicBezTo>
                  <a:pt x="2045954" y="521870"/>
                  <a:pt x="2625349" y="427052"/>
                  <a:pt x="2638841" y="279779"/>
                </a:cubicBezTo>
                <a:cubicBezTo>
                  <a:pt x="2637410" y="131563"/>
                  <a:pt x="2035816" y="64450"/>
                  <a:pt x="1337480" y="36119"/>
                </a:cubicBezTo>
                <a:cubicBezTo>
                  <a:pt x="624804" y="39504"/>
                  <a:pt x="55862" y="149956"/>
                  <a:pt x="36119" y="279779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34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3459706" y="5766179"/>
            <a:ext cx="2674961" cy="559558"/>
          </a:xfrm>
          <a:custGeom>
            <a:avLst/>
            <a:gdLst>
              <a:gd name="connsiteX0" fmla="*/ 0 w 2674961"/>
              <a:gd name="connsiteY0" fmla="*/ 279779 h 559558"/>
              <a:gd name="connsiteX1" fmla="*/ 1337481 w 2674961"/>
              <a:gd name="connsiteY1" fmla="*/ 0 h 559558"/>
              <a:gd name="connsiteX2" fmla="*/ 2674962 w 2674961"/>
              <a:gd name="connsiteY2" fmla="*/ 279779 h 559558"/>
              <a:gd name="connsiteX3" fmla="*/ 1337481 w 2674961"/>
              <a:gd name="connsiteY3" fmla="*/ 559558 h 559558"/>
              <a:gd name="connsiteX4" fmla="*/ 0 w 2674961"/>
              <a:gd name="connsiteY4" fmla="*/ 279779 h 559558"/>
              <a:gd name="connsiteX5" fmla="*/ 36119 w 2674961"/>
              <a:gd name="connsiteY5" fmla="*/ 279779 h 559558"/>
              <a:gd name="connsiteX6" fmla="*/ 1337480 w 2674961"/>
              <a:gd name="connsiteY6" fmla="*/ 523439 h 559558"/>
              <a:gd name="connsiteX7" fmla="*/ 2638841 w 2674961"/>
              <a:gd name="connsiteY7" fmla="*/ 279779 h 559558"/>
              <a:gd name="connsiteX8" fmla="*/ 1337480 w 2674961"/>
              <a:gd name="connsiteY8" fmla="*/ 36119 h 559558"/>
              <a:gd name="connsiteX9" fmla="*/ 36119 w 2674961"/>
              <a:gd name="connsiteY9" fmla="*/ 279779 h 559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4961" h="559558" fill="none" extrusionOk="0">
                <a:moveTo>
                  <a:pt x="0" y="279779"/>
                </a:moveTo>
                <a:cubicBezTo>
                  <a:pt x="-147845" y="101348"/>
                  <a:pt x="696361" y="79778"/>
                  <a:pt x="1337481" y="0"/>
                </a:cubicBezTo>
                <a:cubicBezTo>
                  <a:pt x="2086874" y="15962"/>
                  <a:pt x="2675782" y="133757"/>
                  <a:pt x="2674962" y="279779"/>
                </a:cubicBezTo>
                <a:cubicBezTo>
                  <a:pt x="2745070" y="542287"/>
                  <a:pt x="2102111" y="591357"/>
                  <a:pt x="1337481" y="559558"/>
                </a:cubicBezTo>
                <a:cubicBezTo>
                  <a:pt x="615433" y="545005"/>
                  <a:pt x="6454" y="403941"/>
                  <a:pt x="0" y="279779"/>
                </a:cubicBezTo>
                <a:close/>
                <a:moveTo>
                  <a:pt x="36119" y="279779"/>
                </a:moveTo>
                <a:cubicBezTo>
                  <a:pt x="13119" y="418126"/>
                  <a:pt x="513646" y="450914"/>
                  <a:pt x="1337480" y="523439"/>
                </a:cubicBezTo>
                <a:cubicBezTo>
                  <a:pt x="2028718" y="521488"/>
                  <a:pt x="2628417" y="393100"/>
                  <a:pt x="2638841" y="279779"/>
                </a:cubicBezTo>
                <a:cubicBezTo>
                  <a:pt x="2647401" y="29416"/>
                  <a:pt x="1975195" y="83420"/>
                  <a:pt x="1337480" y="36119"/>
                </a:cubicBezTo>
                <a:cubicBezTo>
                  <a:pt x="612408" y="47474"/>
                  <a:pt x="45346" y="152065"/>
                  <a:pt x="36119" y="279779"/>
                </a:cubicBezTo>
                <a:close/>
              </a:path>
              <a:path w="2674961" h="559558" stroke="0" extrusionOk="0">
                <a:moveTo>
                  <a:pt x="0" y="279779"/>
                </a:moveTo>
                <a:cubicBezTo>
                  <a:pt x="-114372" y="54714"/>
                  <a:pt x="499807" y="37158"/>
                  <a:pt x="1337481" y="0"/>
                </a:cubicBezTo>
                <a:cubicBezTo>
                  <a:pt x="2083655" y="1580"/>
                  <a:pt x="2662802" y="125648"/>
                  <a:pt x="2674962" y="279779"/>
                </a:cubicBezTo>
                <a:cubicBezTo>
                  <a:pt x="2566938" y="539788"/>
                  <a:pt x="2054919" y="676913"/>
                  <a:pt x="1337481" y="559558"/>
                </a:cubicBezTo>
                <a:cubicBezTo>
                  <a:pt x="592562" y="556139"/>
                  <a:pt x="21802" y="444714"/>
                  <a:pt x="0" y="279779"/>
                </a:cubicBezTo>
                <a:close/>
                <a:moveTo>
                  <a:pt x="36119" y="279779"/>
                </a:moveTo>
                <a:cubicBezTo>
                  <a:pt x="102262" y="422196"/>
                  <a:pt x="634814" y="490397"/>
                  <a:pt x="1337480" y="523439"/>
                </a:cubicBezTo>
                <a:cubicBezTo>
                  <a:pt x="2045954" y="521870"/>
                  <a:pt x="2625349" y="427052"/>
                  <a:pt x="2638841" y="279779"/>
                </a:cubicBezTo>
                <a:cubicBezTo>
                  <a:pt x="2637410" y="131563"/>
                  <a:pt x="2035816" y="64450"/>
                  <a:pt x="1337480" y="36119"/>
                </a:cubicBezTo>
                <a:cubicBezTo>
                  <a:pt x="624804" y="39504"/>
                  <a:pt x="55862" y="149956"/>
                  <a:pt x="36119" y="279779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35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6198357" y="6271146"/>
            <a:ext cx="2674961" cy="559558"/>
          </a:xfrm>
          <a:custGeom>
            <a:avLst/>
            <a:gdLst>
              <a:gd name="connsiteX0" fmla="*/ 0 w 2674961"/>
              <a:gd name="connsiteY0" fmla="*/ 279779 h 559558"/>
              <a:gd name="connsiteX1" fmla="*/ 1337481 w 2674961"/>
              <a:gd name="connsiteY1" fmla="*/ 0 h 559558"/>
              <a:gd name="connsiteX2" fmla="*/ 2674962 w 2674961"/>
              <a:gd name="connsiteY2" fmla="*/ 279779 h 559558"/>
              <a:gd name="connsiteX3" fmla="*/ 1337481 w 2674961"/>
              <a:gd name="connsiteY3" fmla="*/ 559558 h 559558"/>
              <a:gd name="connsiteX4" fmla="*/ 0 w 2674961"/>
              <a:gd name="connsiteY4" fmla="*/ 279779 h 559558"/>
              <a:gd name="connsiteX5" fmla="*/ 36119 w 2674961"/>
              <a:gd name="connsiteY5" fmla="*/ 279779 h 559558"/>
              <a:gd name="connsiteX6" fmla="*/ 1337480 w 2674961"/>
              <a:gd name="connsiteY6" fmla="*/ 523439 h 559558"/>
              <a:gd name="connsiteX7" fmla="*/ 2638841 w 2674961"/>
              <a:gd name="connsiteY7" fmla="*/ 279779 h 559558"/>
              <a:gd name="connsiteX8" fmla="*/ 1337480 w 2674961"/>
              <a:gd name="connsiteY8" fmla="*/ 36119 h 559558"/>
              <a:gd name="connsiteX9" fmla="*/ 36119 w 2674961"/>
              <a:gd name="connsiteY9" fmla="*/ 279779 h 559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4961" h="559558" fill="none" extrusionOk="0">
                <a:moveTo>
                  <a:pt x="0" y="279779"/>
                </a:moveTo>
                <a:cubicBezTo>
                  <a:pt x="-147845" y="101348"/>
                  <a:pt x="696361" y="79778"/>
                  <a:pt x="1337481" y="0"/>
                </a:cubicBezTo>
                <a:cubicBezTo>
                  <a:pt x="2086874" y="15962"/>
                  <a:pt x="2675782" y="133757"/>
                  <a:pt x="2674962" y="279779"/>
                </a:cubicBezTo>
                <a:cubicBezTo>
                  <a:pt x="2745070" y="542287"/>
                  <a:pt x="2102111" y="591357"/>
                  <a:pt x="1337481" y="559558"/>
                </a:cubicBezTo>
                <a:cubicBezTo>
                  <a:pt x="615433" y="545005"/>
                  <a:pt x="6454" y="403941"/>
                  <a:pt x="0" y="279779"/>
                </a:cubicBezTo>
                <a:close/>
                <a:moveTo>
                  <a:pt x="36119" y="279779"/>
                </a:moveTo>
                <a:cubicBezTo>
                  <a:pt x="13119" y="418126"/>
                  <a:pt x="513646" y="450914"/>
                  <a:pt x="1337480" y="523439"/>
                </a:cubicBezTo>
                <a:cubicBezTo>
                  <a:pt x="2028718" y="521488"/>
                  <a:pt x="2628417" y="393100"/>
                  <a:pt x="2638841" y="279779"/>
                </a:cubicBezTo>
                <a:cubicBezTo>
                  <a:pt x="2647401" y="29416"/>
                  <a:pt x="1975195" y="83420"/>
                  <a:pt x="1337480" y="36119"/>
                </a:cubicBezTo>
                <a:cubicBezTo>
                  <a:pt x="612408" y="47474"/>
                  <a:pt x="45346" y="152065"/>
                  <a:pt x="36119" y="279779"/>
                </a:cubicBezTo>
                <a:close/>
              </a:path>
              <a:path w="2674961" h="559558" stroke="0" extrusionOk="0">
                <a:moveTo>
                  <a:pt x="0" y="279779"/>
                </a:moveTo>
                <a:cubicBezTo>
                  <a:pt x="-114372" y="54714"/>
                  <a:pt x="499807" y="37158"/>
                  <a:pt x="1337481" y="0"/>
                </a:cubicBezTo>
                <a:cubicBezTo>
                  <a:pt x="2083655" y="1580"/>
                  <a:pt x="2662802" y="125648"/>
                  <a:pt x="2674962" y="279779"/>
                </a:cubicBezTo>
                <a:cubicBezTo>
                  <a:pt x="2566938" y="539788"/>
                  <a:pt x="2054919" y="676913"/>
                  <a:pt x="1337481" y="559558"/>
                </a:cubicBezTo>
                <a:cubicBezTo>
                  <a:pt x="592562" y="556139"/>
                  <a:pt x="21802" y="444714"/>
                  <a:pt x="0" y="279779"/>
                </a:cubicBezTo>
                <a:close/>
                <a:moveTo>
                  <a:pt x="36119" y="279779"/>
                </a:moveTo>
                <a:cubicBezTo>
                  <a:pt x="102262" y="422196"/>
                  <a:pt x="634814" y="490397"/>
                  <a:pt x="1337480" y="523439"/>
                </a:cubicBezTo>
                <a:cubicBezTo>
                  <a:pt x="2045954" y="521870"/>
                  <a:pt x="2625349" y="427052"/>
                  <a:pt x="2638841" y="279779"/>
                </a:cubicBezTo>
                <a:cubicBezTo>
                  <a:pt x="2637410" y="131563"/>
                  <a:pt x="2035816" y="64450"/>
                  <a:pt x="1337480" y="36119"/>
                </a:cubicBezTo>
                <a:cubicBezTo>
                  <a:pt x="624804" y="39504"/>
                  <a:pt x="55862" y="149956"/>
                  <a:pt x="36119" y="279779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6B27AC4-978F-25F6-FB52-6FC07C098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120" y="0"/>
            <a:ext cx="92151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6848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444C3054-2732-E29A-0E7D-85C03525D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57" y="142416"/>
            <a:ext cx="8316486" cy="657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6848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Öğrenci Bilgi Sistemi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438307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>
            <a:off x="6468107" y="3102895"/>
            <a:ext cx="2475729" cy="127727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40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C2C79808-A4C2-044F-9515-5EE3367320CB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7" name="Halka 16">
            <a:extLst>
              <a:ext uri="{FF2B5EF4-FFF2-40B4-BE49-F238E27FC236}">
                <a16:creationId xmlns:a16="http://schemas.microsoft.com/office/drawing/2014/main" id="{54223461-BA8A-2945-9508-F19F4DCD18DE}"/>
              </a:ext>
            </a:extLst>
          </p:cNvPr>
          <p:cNvSpPr/>
          <p:nvPr/>
        </p:nvSpPr>
        <p:spPr>
          <a:xfrm>
            <a:off x="4488722" y="2877833"/>
            <a:ext cx="1091011" cy="288613"/>
          </a:xfrm>
          <a:custGeom>
            <a:avLst/>
            <a:gdLst>
              <a:gd name="connsiteX0" fmla="*/ 0 w 1091011"/>
              <a:gd name="connsiteY0" fmla="*/ 144307 h 288613"/>
              <a:gd name="connsiteX1" fmla="*/ 545506 w 1091011"/>
              <a:gd name="connsiteY1" fmla="*/ 0 h 288613"/>
              <a:gd name="connsiteX2" fmla="*/ 1091012 w 1091011"/>
              <a:gd name="connsiteY2" fmla="*/ 144307 h 288613"/>
              <a:gd name="connsiteX3" fmla="*/ 545506 w 1091011"/>
              <a:gd name="connsiteY3" fmla="*/ 288614 h 288613"/>
              <a:gd name="connsiteX4" fmla="*/ 0 w 1091011"/>
              <a:gd name="connsiteY4" fmla="*/ 144307 h 288613"/>
              <a:gd name="connsiteX5" fmla="*/ 18630 w 1091011"/>
              <a:gd name="connsiteY5" fmla="*/ 144307 h 288613"/>
              <a:gd name="connsiteX6" fmla="*/ 545506 w 1091011"/>
              <a:gd name="connsiteY6" fmla="*/ 269984 h 288613"/>
              <a:gd name="connsiteX7" fmla="*/ 1072382 w 1091011"/>
              <a:gd name="connsiteY7" fmla="*/ 144307 h 288613"/>
              <a:gd name="connsiteX8" fmla="*/ 545506 w 1091011"/>
              <a:gd name="connsiteY8" fmla="*/ 18630 h 288613"/>
              <a:gd name="connsiteX9" fmla="*/ 18630 w 1091011"/>
              <a:gd name="connsiteY9" fmla="*/ 144307 h 2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1011" h="288613" fill="none" extrusionOk="0">
                <a:moveTo>
                  <a:pt x="0" y="144307"/>
                </a:moveTo>
                <a:cubicBezTo>
                  <a:pt x="-45257" y="57288"/>
                  <a:pt x="286157" y="34288"/>
                  <a:pt x="545506" y="0"/>
                </a:cubicBezTo>
                <a:cubicBezTo>
                  <a:pt x="848484" y="2536"/>
                  <a:pt x="1092542" y="80453"/>
                  <a:pt x="1091012" y="144307"/>
                </a:cubicBezTo>
                <a:cubicBezTo>
                  <a:pt x="1102275" y="241355"/>
                  <a:pt x="872102" y="319630"/>
                  <a:pt x="545506" y="288614"/>
                </a:cubicBezTo>
                <a:cubicBezTo>
                  <a:pt x="247610" y="285656"/>
                  <a:pt x="558" y="221382"/>
                  <a:pt x="0" y="144307"/>
                </a:cubicBezTo>
                <a:close/>
                <a:moveTo>
                  <a:pt x="18630" y="144307"/>
                </a:moveTo>
                <a:cubicBezTo>
                  <a:pt x="-31962" y="222024"/>
                  <a:pt x="208169" y="238002"/>
                  <a:pt x="545506" y="269984"/>
                </a:cubicBezTo>
                <a:cubicBezTo>
                  <a:pt x="826554" y="269279"/>
                  <a:pt x="1068323" y="205442"/>
                  <a:pt x="1072382" y="144307"/>
                </a:cubicBezTo>
                <a:cubicBezTo>
                  <a:pt x="1076349" y="21232"/>
                  <a:pt x="819020" y="28832"/>
                  <a:pt x="545506" y="18630"/>
                </a:cubicBezTo>
                <a:cubicBezTo>
                  <a:pt x="252685" y="21910"/>
                  <a:pt x="26515" y="80757"/>
                  <a:pt x="18630" y="144307"/>
                </a:cubicBezTo>
                <a:close/>
              </a:path>
              <a:path w="1091011" h="288613" stroke="0" extrusionOk="0">
                <a:moveTo>
                  <a:pt x="0" y="144307"/>
                </a:moveTo>
                <a:cubicBezTo>
                  <a:pt x="-14670" y="55559"/>
                  <a:pt x="196908" y="17761"/>
                  <a:pt x="545506" y="0"/>
                </a:cubicBezTo>
                <a:cubicBezTo>
                  <a:pt x="858059" y="2374"/>
                  <a:pt x="1071465" y="65230"/>
                  <a:pt x="1091012" y="144307"/>
                </a:cubicBezTo>
                <a:cubicBezTo>
                  <a:pt x="1078681" y="236048"/>
                  <a:pt x="837906" y="337668"/>
                  <a:pt x="545506" y="288614"/>
                </a:cubicBezTo>
                <a:cubicBezTo>
                  <a:pt x="232663" y="282285"/>
                  <a:pt x="10253" y="228905"/>
                  <a:pt x="0" y="144307"/>
                </a:cubicBezTo>
                <a:close/>
                <a:moveTo>
                  <a:pt x="18630" y="144307"/>
                </a:moveTo>
                <a:cubicBezTo>
                  <a:pt x="77502" y="220700"/>
                  <a:pt x="280217" y="217099"/>
                  <a:pt x="545506" y="269984"/>
                </a:cubicBezTo>
                <a:cubicBezTo>
                  <a:pt x="834720" y="269713"/>
                  <a:pt x="1059960" y="225411"/>
                  <a:pt x="1072382" y="144307"/>
                </a:cubicBezTo>
                <a:cubicBezTo>
                  <a:pt x="1066606" y="19818"/>
                  <a:pt x="817246" y="45377"/>
                  <a:pt x="545506" y="18630"/>
                </a:cubicBezTo>
                <a:cubicBezTo>
                  <a:pt x="268783" y="26615"/>
                  <a:pt x="31129" y="77903"/>
                  <a:pt x="18630" y="144307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20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4520028" y="3402053"/>
            <a:ext cx="1880466" cy="288613"/>
          </a:xfrm>
          <a:custGeom>
            <a:avLst/>
            <a:gdLst>
              <a:gd name="connsiteX0" fmla="*/ 0 w 1880466"/>
              <a:gd name="connsiteY0" fmla="*/ 144307 h 288613"/>
              <a:gd name="connsiteX1" fmla="*/ 940233 w 1880466"/>
              <a:gd name="connsiteY1" fmla="*/ 0 h 288613"/>
              <a:gd name="connsiteX2" fmla="*/ 1880466 w 1880466"/>
              <a:gd name="connsiteY2" fmla="*/ 144307 h 288613"/>
              <a:gd name="connsiteX3" fmla="*/ 940233 w 1880466"/>
              <a:gd name="connsiteY3" fmla="*/ 288614 h 288613"/>
              <a:gd name="connsiteX4" fmla="*/ 0 w 1880466"/>
              <a:gd name="connsiteY4" fmla="*/ 144307 h 288613"/>
              <a:gd name="connsiteX5" fmla="*/ 18630 w 1880466"/>
              <a:gd name="connsiteY5" fmla="*/ 144307 h 288613"/>
              <a:gd name="connsiteX6" fmla="*/ 940233 w 1880466"/>
              <a:gd name="connsiteY6" fmla="*/ 269984 h 288613"/>
              <a:gd name="connsiteX7" fmla="*/ 1861836 w 1880466"/>
              <a:gd name="connsiteY7" fmla="*/ 144307 h 288613"/>
              <a:gd name="connsiteX8" fmla="*/ 940233 w 1880466"/>
              <a:gd name="connsiteY8" fmla="*/ 18630 h 288613"/>
              <a:gd name="connsiteX9" fmla="*/ 18630 w 1880466"/>
              <a:gd name="connsiteY9" fmla="*/ 144307 h 2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80466" h="288613" fill="none" extrusionOk="0">
                <a:moveTo>
                  <a:pt x="0" y="144307"/>
                </a:moveTo>
                <a:cubicBezTo>
                  <a:pt x="-84679" y="50912"/>
                  <a:pt x="494655" y="60271"/>
                  <a:pt x="940233" y="0"/>
                </a:cubicBezTo>
                <a:cubicBezTo>
                  <a:pt x="1461212" y="2536"/>
                  <a:pt x="1881996" y="80453"/>
                  <a:pt x="1880466" y="144307"/>
                </a:cubicBezTo>
                <a:cubicBezTo>
                  <a:pt x="1895969" y="247885"/>
                  <a:pt x="1479600" y="313224"/>
                  <a:pt x="940233" y="288614"/>
                </a:cubicBezTo>
                <a:cubicBezTo>
                  <a:pt x="424336" y="285656"/>
                  <a:pt x="558" y="221382"/>
                  <a:pt x="0" y="144307"/>
                </a:cubicBezTo>
                <a:close/>
                <a:moveTo>
                  <a:pt x="18630" y="144307"/>
                </a:moveTo>
                <a:cubicBezTo>
                  <a:pt x="-13704" y="219026"/>
                  <a:pt x="405940" y="252523"/>
                  <a:pt x="940233" y="269984"/>
                </a:cubicBezTo>
                <a:cubicBezTo>
                  <a:pt x="1439282" y="269279"/>
                  <a:pt x="1857777" y="205442"/>
                  <a:pt x="1861836" y="144307"/>
                </a:cubicBezTo>
                <a:cubicBezTo>
                  <a:pt x="1863481" y="52646"/>
                  <a:pt x="1405002" y="44449"/>
                  <a:pt x="940233" y="18630"/>
                </a:cubicBezTo>
                <a:cubicBezTo>
                  <a:pt x="429411" y="21910"/>
                  <a:pt x="26515" y="80757"/>
                  <a:pt x="18630" y="144307"/>
                </a:cubicBezTo>
                <a:close/>
              </a:path>
              <a:path w="1880466" h="288613" stroke="0" extrusionOk="0">
                <a:moveTo>
                  <a:pt x="0" y="144307"/>
                </a:moveTo>
                <a:cubicBezTo>
                  <a:pt x="-73516" y="19262"/>
                  <a:pt x="377277" y="16394"/>
                  <a:pt x="940233" y="0"/>
                </a:cubicBezTo>
                <a:cubicBezTo>
                  <a:pt x="1470787" y="2374"/>
                  <a:pt x="1860919" y="65230"/>
                  <a:pt x="1880466" y="144307"/>
                </a:cubicBezTo>
                <a:cubicBezTo>
                  <a:pt x="1823075" y="280052"/>
                  <a:pt x="1452176" y="329147"/>
                  <a:pt x="940233" y="288614"/>
                </a:cubicBezTo>
                <a:cubicBezTo>
                  <a:pt x="409389" y="282285"/>
                  <a:pt x="10253" y="228905"/>
                  <a:pt x="0" y="144307"/>
                </a:cubicBezTo>
                <a:close/>
                <a:moveTo>
                  <a:pt x="18630" y="144307"/>
                </a:moveTo>
                <a:cubicBezTo>
                  <a:pt x="86506" y="221768"/>
                  <a:pt x="462026" y="206640"/>
                  <a:pt x="940233" y="269984"/>
                </a:cubicBezTo>
                <a:cubicBezTo>
                  <a:pt x="1447448" y="269713"/>
                  <a:pt x="1849414" y="225411"/>
                  <a:pt x="1861836" y="144307"/>
                </a:cubicBezTo>
                <a:cubicBezTo>
                  <a:pt x="1856345" y="22538"/>
                  <a:pt x="1394962" y="94033"/>
                  <a:pt x="940233" y="18630"/>
                </a:cubicBezTo>
                <a:cubicBezTo>
                  <a:pt x="445509" y="26615"/>
                  <a:pt x="31129" y="77903"/>
                  <a:pt x="18630" y="144307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16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292137" y="5664055"/>
            <a:ext cx="2700000" cy="194720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9F89BEB-F303-B63E-63F8-769F3A08E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7845"/>
            <a:ext cx="9144000" cy="416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813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Öğrenci Bilgi Sistemi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438307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>
            <a:off x="6468107" y="3102895"/>
            <a:ext cx="2475729" cy="127727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41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2" name="Altbilgi Yer Tutucusu 1"/>
          <p:cNvSpPr txBox="1">
            <a:spLocks/>
          </p:cNvSpPr>
          <p:nvPr/>
        </p:nvSpPr>
        <p:spPr>
          <a:xfrm>
            <a:off x="6292137" y="5664055"/>
            <a:ext cx="2700000" cy="19472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tr-TR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tr-TR" sz="675">
                <a:solidFill>
                  <a:srgbClr val="002060"/>
                </a:solidFill>
              </a:rPr>
              <a:t>Eğitim Öğretim Geliştirme Koordinatörlüğü-2019</a:t>
            </a:r>
            <a:endParaRPr lang="tr-TR" sz="675" dirty="0">
              <a:solidFill>
                <a:srgbClr val="002060"/>
              </a:solidFill>
            </a:endParaRP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C2C79808-A4C2-044F-9515-5EE3367320CB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7" name="Halka 16">
            <a:extLst>
              <a:ext uri="{FF2B5EF4-FFF2-40B4-BE49-F238E27FC236}">
                <a16:creationId xmlns:a16="http://schemas.microsoft.com/office/drawing/2014/main" id="{54223461-BA8A-2945-9508-F19F4DCD18DE}"/>
              </a:ext>
            </a:extLst>
          </p:cNvPr>
          <p:cNvSpPr/>
          <p:nvPr/>
        </p:nvSpPr>
        <p:spPr>
          <a:xfrm>
            <a:off x="4488722" y="2877833"/>
            <a:ext cx="1091011" cy="288613"/>
          </a:xfrm>
          <a:custGeom>
            <a:avLst/>
            <a:gdLst>
              <a:gd name="connsiteX0" fmla="*/ 0 w 1091011"/>
              <a:gd name="connsiteY0" fmla="*/ 144307 h 288613"/>
              <a:gd name="connsiteX1" fmla="*/ 545506 w 1091011"/>
              <a:gd name="connsiteY1" fmla="*/ 0 h 288613"/>
              <a:gd name="connsiteX2" fmla="*/ 1091012 w 1091011"/>
              <a:gd name="connsiteY2" fmla="*/ 144307 h 288613"/>
              <a:gd name="connsiteX3" fmla="*/ 545506 w 1091011"/>
              <a:gd name="connsiteY3" fmla="*/ 288614 h 288613"/>
              <a:gd name="connsiteX4" fmla="*/ 0 w 1091011"/>
              <a:gd name="connsiteY4" fmla="*/ 144307 h 288613"/>
              <a:gd name="connsiteX5" fmla="*/ 18630 w 1091011"/>
              <a:gd name="connsiteY5" fmla="*/ 144307 h 288613"/>
              <a:gd name="connsiteX6" fmla="*/ 545506 w 1091011"/>
              <a:gd name="connsiteY6" fmla="*/ 269984 h 288613"/>
              <a:gd name="connsiteX7" fmla="*/ 1072382 w 1091011"/>
              <a:gd name="connsiteY7" fmla="*/ 144307 h 288613"/>
              <a:gd name="connsiteX8" fmla="*/ 545506 w 1091011"/>
              <a:gd name="connsiteY8" fmla="*/ 18630 h 288613"/>
              <a:gd name="connsiteX9" fmla="*/ 18630 w 1091011"/>
              <a:gd name="connsiteY9" fmla="*/ 144307 h 2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1011" h="288613" fill="none" extrusionOk="0">
                <a:moveTo>
                  <a:pt x="0" y="144307"/>
                </a:moveTo>
                <a:cubicBezTo>
                  <a:pt x="-45257" y="57288"/>
                  <a:pt x="286157" y="34288"/>
                  <a:pt x="545506" y="0"/>
                </a:cubicBezTo>
                <a:cubicBezTo>
                  <a:pt x="848484" y="2536"/>
                  <a:pt x="1092542" y="80453"/>
                  <a:pt x="1091012" y="144307"/>
                </a:cubicBezTo>
                <a:cubicBezTo>
                  <a:pt x="1102275" y="241355"/>
                  <a:pt x="872102" y="319630"/>
                  <a:pt x="545506" y="288614"/>
                </a:cubicBezTo>
                <a:cubicBezTo>
                  <a:pt x="247610" y="285656"/>
                  <a:pt x="558" y="221382"/>
                  <a:pt x="0" y="144307"/>
                </a:cubicBezTo>
                <a:close/>
                <a:moveTo>
                  <a:pt x="18630" y="144307"/>
                </a:moveTo>
                <a:cubicBezTo>
                  <a:pt x="-31962" y="222024"/>
                  <a:pt x="208169" y="238002"/>
                  <a:pt x="545506" y="269984"/>
                </a:cubicBezTo>
                <a:cubicBezTo>
                  <a:pt x="826554" y="269279"/>
                  <a:pt x="1068323" y="205442"/>
                  <a:pt x="1072382" y="144307"/>
                </a:cubicBezTo>
                <a:cubicBezTo>
                  <a:pt x="1076349" y="21232"/>
                  <a:pt x="819020" y="28832"/>
                  <a:pt x="545506" y="18630"/>
                </a:cubicBezTo>
                <a:cubicBezTo>
                  <a:pt x="252685" y="21910"/>
                  <a:pt x="26515" y="80757"/>
                  <a:pt x="18630" y="144307"/>
                </a:cubicBezTo>
                <a:close/>
              </a:path>
              <a:path w="1091011" h="288613" stroke="0" extrusionOk="0">
                <a:moveTo>
                  <a:pt x="0" y="144307"/>
                </a:moveTo>
                <a:cubicBezTo>
                  <a:pt x="-14670" y="55559"/>
                  <a:pt x="196908" y="17761"/>
                  <a:pt x="545506" y="0"/>
                </a:cubicBezTo>
                <a:cubicBezTo>
                  <a:pt x="858059" y="2374"/>
                  <a:pt x="1071465" y="65230"/>
                  <a:pt x="1091012" y="144307"/>
                </a:cubicBezTo>
                <a:cubicBezTo>
                  <a:pt x="1078681" y="236048"/>
                  <a:pt x="837906" y="337668"/>
                  <a:pt x="545506" y="288614"/>
                </a:cubicBezTo>
                <a:cubicBezTo>
                  <a:pt x="232663" y="282285"/>
                  <a:pt x="10253" y="228905"/>
                  <a:pt x="0" y="144307"/>
                </a:cubicBezTo>
                <a:close/>
                <a:moveTo>
                  <a:pt x="18630" y="144307"/>
                </a:moveTo>
                <a:cubicBezTo>
                  <a:pt x="77502" y="220700"/>
                  <a:pt x="280217" y="217099"/>
                  <a:pt x="545506" y="269984"/>
                </a:cubicBezTo>
                <a:cubicBezTo>
                  <a:pt x="834720" y="269713"/>
                  <a:pt x="1059960" y="225411"/>
                  <a:pt x="1072382" y="144307"/>
                </a:cubicBezTo>
                <a:cubicBezTo>
                  <a:pt x="1066606" y="19818"/>
                  <a:pt x="817246" y="45377"/>
                  <a:pt x="545506" y="18630"/>
                </a:cubicBezTo>
                <a:cubicBezTo>
                  <a:pt x="268783" y="26615"/>
                  <a:pt x="31129" y="77903"/>
                  <a:pt x="18630" y="144307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50D6BAA-0BA7-1748-86B7-B17C0170A2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" y="1932359"/>
            <a:ext cx="9144000" cy="4159865"/>
          </a:xfrm>
          <a:prstGeom prst="rect">
            <a:avLst/>
          </a:prstGeom>
        </p:spPr>
      </p:pic>
      <p:sp>
        <p:nvSpPr>
          <p:cNvPr id="20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3779407" y="3470572"/>
            <a:ext cx="1880466" cy="288613"/>
          </a:xfrm>
          <a:custGeom>
            <a:avLst/>
            <a:gdLst>
              <a:gd name="connsiteX0" fmla="*/ 0 w 1880466"/>
              <a:gd name="connsiteY0" fmla="*/ 144307 h 288613"/>
              <a:gd name="connsiteX1" fmla="*/ 940233 w 1880466"/>
              <a:gd name="connsiteY1" fmla="*/ 0 h 288613"/>
              <a:gd name="connsiteX2" fmla="*/ 1880466 w 1880466"/>
              <a:gd name="connsiteY2" fmla="*/ 144307 h 288613"/>
              <a:gd name="connsiteX3" fmla="*/ 940233 w 1880466"/>
              <a:gd name="connsiteY3" fmla="*/ 288614 h 288613"/>
              <a:gd name="connsiteX4" fmla="*/ 0 w 1880466"/>
              <a:gd name="connsiteY4" fmla="*/ 144307 h 288613"/>
              <a:gd name="connsiteX5" fmla="*/ 18630 w 1880466"/>
              <a:gd name="connsiteY5" fmla="*/ 144307 h 288613"/>
              <a:gd name="connsiteX6" fmla="*/ 940233 w 1880466"/>
              <a:gd name="connsiteY6" fmla="*/ 269984 h 288613"/>
              <a:gd name="connsiteX7" fmla="*/ 1861836 w 1880466"/>
              <a:gd name="connsiteY7" fmla="*/ 144307 h 288613"/>
              <a:gd name="connsiteX8" fmla="*/ 940233 w 1880466"/>
              <a:gd name="connsiteY8" fmla="*/ 18630 h 288613"/>
              <a:gd name="connsiteX9" fmla="*/ 18630 w 1880466"/>
              <a:gd name="connsiteY9" fmla="*/ 144307 h 2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80466" h="288613" fill="none" extrusionOk="0">
                <a:moveTo>
                  <a:pt x="0" y="144307"/>
                </a:moveTo>
                <a:cubicBezTo>
                  <a:pt x="-84679" y="50912"/>
                  <a:pt x="494655" y="60271"/>
                  <a:pt x="940233" y="0"/>
                </a:cubicBezTo>
                <a:cubicBezTo>
                  <a:pt x="1461212" y="2536"/>
                  <a:pt x="1881996" y="80453"/>
                  <a:pt x="1880466" y="144307"/>
                </a:cubicBezTo>
                <a:cubicBezTo>
                  <a:pt x="1895969" y="247885"/>
                  <a:pt x="1479600" y="313224"/>
                  <a:pt x="940233" y="288614"/>
                </a:cubicBezTo>
                <a:cubicBezTo>
                  <a:pt x="424336" y="285656"/>
                  <a:pt x="558" y="221382"/>
                  <a:pt x="0" y="144307"/>
                </a:cubicBezTo>
                <a:close/>
                <a:moveTo>
                  <a:pt x="18630" y="144307"/>
                </a:moveTo>
                <a:cubicBezTo>
                  <a:pt x="-13704" y="219026"/>
                  <a:pt x="405940" y="252523"/>
                  <a:pt x="940233" y="269984"/>
                </a:cubicBezTo>
                <a:cubicBezTo>
                  <a:pt x="1439282" y="269279"/>
                  <a:pt x="1857777" y="205442"/>
                  <a:pt x="1861836" y="144307"/>
                </a:cubicBezTo>
                <a:cubicBezTo>
                  <a:pt x="1863481" y="52646"/>
                  <a:pt x="1405002" y="44449"/>
                  <a:pt x="940233" y="18630"/>
                </a:cubicBezTo>
                <a:cubicBezTo>
                  <a:pt x="429411" y="21910"/>
                  <a:pt x="26515" y="80757"/>
                  <a:pt x="18630" y="144307"/>
                </a:cubicBezTo>
                <a:close/>
              </a:path>
              <a:path w="1880466" h="288613" stroke="0" extrusionOk="0">
                <a:moveTo>
                  <a:pt x="0" y="144307"/>
                </a:moveTo>
                <a:cubicBezTo>
                  <a:pt x="-73516" y="19262"/>
                  <a:pt x="377277" y="16394"/>
                  <a:pt x="940233" y="0"/>
                </a:cubicBezTo>
                <a:cubicBezTo>
                  <a:pt x="1470787" y="2374"/>
                  <a:pt x="1860919" y="65230"/>
                  <a:pt x="1880466" y="144307"/>
                </a:cubicBezTo>
                <a:cubicBezTo>
                  <a:pt x="1823075" y="280052"/>
                  <a:pt x="1452176" y="329147"/>
                  <a:pt x="940233" y="288614"/>
                </a:cubicBezTo>
                <a:cubicBezTo>
                  <a:pt x="409389" y="282285"/>
                  <a:pt x="10253" y="228905"/>
                  <a:pt x="0" y="144307"/>
                </a:cubicBezTo>
                <a:close/>
                <a:moveTo>
                  <a:pt x="18630" y="144307"/>
                </a:moveTo>
                <a:cubicBezTo>
                  <a:pt x="86506" y="221768"/>
                  <a:pt x="462026" y="206640"/>
                  <a:pt x="940233" y="269984"/>
                </a:cubicBezTo>
                <a:cubicBezTo>
                  <a:pt x="1447448" y="269713"/>
                  <a:pt x="1849414" y="225411"/>
                  <a:pt x="1861836" y="144307"/>
                </a:cubicBezTo>
                <a:cubicBezTo>
                  <a:pt x="1856345" y="22538"/>
                  <a:pt x="1394962" y="94033"/>
                  <a:pt x="940233" y="18630"/>
                </a:cubicBezTo>
                <a:cubicBezTo>
                  <a:pt x="445509" y="26615"/>
                  <a:pt x="31129" y="77903"/>
                  <a:pt x="18630" y="144307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2378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9"/>
            <a:ext cx="5638627" cy="297000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Öğrenci Bilgi Sistemi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438307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>
            <a:off x="6468107" y="3102895"/>
            <a:ext cx="2475729" cy="127727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42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2" name="Altbilgi Yer Tutucusu 1"/>
          <p:cNvSpPr txBox="1">
            <a:spLocks/>
          </p:cNvSpPr>
          <p:nvPr/>
        </p:nvSpPr>
        <p:spPr>
          <a:xfrm>
            <a:off x="6292137" y="5664055"/>
            <a:ext cx="2700000" cy="19472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tr-TR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tr-TR" sz="675">
                <a:solidFill>
                  <a:srgbClr val="002060"/>
                </a:solidFill>
              </a:rPr>
              <a:t>Eğitim Öğretim Geliştirme Koordinatörlüğü-2019</a:t>
            </a:r>
            <a:endParaRPr lang="tr-TR" sz="675" dirty="0">
              <a:solidFill>
                <a:srgbClr val="002060"/>
              </a:solidFill>
            </a:endParaRPr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C2C79808-A4C2-044F-9515-5EE3367320CB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7" name="Halka 16">
            <a:extLst>
              <a:ext uri="{FF2B5EF4-FFF2-40B4-BE49-F238E27FC236}">
                <a16:creationId xmlns:a16="http://schemas.microsoft.com/office/drawing/2014/main" id="{54223461-BA8A-2945-9508-F19F4DCD18DE}"/>
              </a:ext>
            </a:extLst>
          </p:cNvPr>
          <p:cNvSpPr/>
          <p:nvPr/>
        </p:nvSpPr>
        <p:spPr>
          <a:xfrm>
            <a:off x="4488722" y="2877833"/>
            <a:ext cx="1091011" cy="288613"/>
          </a:xfrm>
          <a:custGeom>
            <a:avLst/>
            <a:gdLst>
              <a:gd name="connsiteX0" fmla="*/ 0 w 1091011"/>
              <a:gd name="connsiteY0" fmla="*/ 144307 h 288613"/>
              <a:gd name="connsiteX1" fmla="*/ 545506 w 1091011"/>
              <a:gd name="connsiteY1" fmla="*/ 0 h 288613"/>
              <a:gd name="connsiteX2" fmla="*/ 1091012 w 1091011"/>
              <a:gd name="connsiteY2" fmla="*/ 144307 h 288613"/>
              <a:gd name="connsiteX3" fmla="*/ 545506 w 1091011"/>
              <a:gd name="connsiteY3" fmla="*/ 288614 h 288613"/>
              <a:gd name="connsiteX4" fmla="*/ 0 w 1091011"/>
              <a:gd name="connsiteY4" fmla="*/ 144307 h 288613"/>
              <a:gd name="connsiteX5" fmla="*/ 18630 w 1091011"/>
              <a:gd name="connsiteY5" fmla="*/ 144307 h 288613"/>
              <a:gd name="connsiteX6" fmla="*/ 545506 w 1091011"/>
              <a:gd name="connsiteY6" fmla="*/ 269984 h 288613"/>
              <a:gd name="connsiteX7" fmla="*/ 1072382 w 1091011"/>
              <a:gd name="connsiteY7" fmla="*/ 144307 h 288613"/>
              <a:gd name="connsiteX8" fmla="*/ 545506 w 1091011"/>
              <a:gd name="connsiteY8" fmla="*/ 18630 h 288613"/>
              <a:gd name="connsiteX9" fmla="*/ 18630 w 1091011"/>
              <a:gd name="connsiteY9" fmla="*/ 144307 h 2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1011" h="288613" fill="none" extrusionOk="0">
                <a:moveTo>
                  <a:pt x="0" y="144307"/>
                </a:moveTo>
                <a:cubicBezTo>
                  <a:pt x="-45257" y="57288"/>
                  <a:pt x="286157" y="34288"/>
                  <a:pt x="545506" y="0"/>
                </a:cubicBezTo>
                <a:cubicBezTo>
                  <a:pt x="848484" y="2536"/>
                  <a:pt x="1092542" y="80453"/>
                  <a:pt x="1091012" y="144307"/>
                </a:cubicBezTo>
                <a:cubicBezTo>
                  <a:pt x="1102275" y="241355"/>
                  <a:pt x="872102" y="319630"/>
                  <a:pt x="545506" y="288614"/>
                </a:cubicBezTo>
                <a:cubicBezTo>
                  <a:pt x="247610" y="285656"/>
                  <a:pt x="558" y="221382"/>
                  <a:pt x="0" y="144307"/>
                </a:cubicBezTo>
                <a:close/>
                <a:moveTo>
                  <a:pt x="18630" y="144307"/>
                </a:moveTo>
                <a:cubicBezTo>
                  <a:pt x="-31962" y="222024"/>
                  <a:pt x="208169" y="238002"/>
                  <a:pt x="545506" y="269984"/>
                </a:cubicBezTo>
                <a:cubicBezTo>
                  <a:pt x="826554" y="269279"/>
                  <a:pt x="1068323" y="205442"/>
                  <a:pt x="1072382" y="144307"/>
                </a:cubicBezTo>
                <a:cubicBezTo>
                  <a:pt x="1076349" y="21232"/>
                  <a:pt x="819020" y="28832"/>
                  <a:pt x="545506" y="18630"/>
                </a:cubicBezTo>
                <a:cubicBezTo>
                  <a:pt x="252685" y="21910"/>
                  <a:pt x="26515" y="80757"/>
                  <a:pt x="18630" y="144307"/>
                </a:cubicBezTo>
                <a:close/>
              </a:path>
              <a:path w="1091011" h="288613" stroke="0" extrusionOk="0">
                <a:moveTo>
                  <a:pt x="0" y="144307"/>
                </a:moveTo>
                <a:cubicBezTo>
                  <a:pt x="-14670" y="55559"/>
                  <a:pt x="196908" y="17761"/>
                  <a:pt x="545506" y="0"/>
                </a:cubicBezTo>
                <a:cubicBezTo>
                  <a:pt x="858059" y="2374"/>
                  <a:pt x="1071465" y="65230"/>
                  <a:pt x="1091012" y="144307"/>
                </a:cubicBezTo>
                <a:cubicBezTo>
                  <a:pt x="1078681" y="236048"/>
                  <a:pt x="837906" y="337668"/>
                  <a:pt x="545506" y="288614"/>
                </a:cubicBezTo>
                <a:cubicBezTo>
                  <a:pt x="232663" y="282285"/>
                  <a:pt x="10253" y="228905"/>
                  <a:pt x="0" y="144307"/>
                </a:cubicBezTo>
                <a:close/>
                <a:moveTo>
                  <a:pt x="18630" y="144307"/>
                </a:moveTo>
                <a:cubicBezTo>
                  <a:pt x="77502" y="220700"/>
                  <a:pt x="280217" y="217099"/>
                  <a:pt x="545506" y="269984"/>
                </a:cubicBezTo>
                <a:cubicBezTo>
                  <a:pt x="834720" y="269713"/>
                  <a:pt x="1059960" y="225411"/>
                  <a:pt x="1072382" y="144307"/>
                </a:cubicBezTo>
                <a:cubicBezTo>
                  <a:pt x="1066606" y="19818"/>
                  <a:pt x="817246" y="45377"/>
                  <a:pt x="545506" y="18630"/>
                </a:cubicBezTo>
                <a:cubicBezTo>
                  <a:pt x="268783" y="26615"/>
                  <a:pt x="31129" y="77903"/>
                  <a:pt x="18630" y="144307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sp>
        <p:nvSpPr>
          <p:cNvPr id="20" name="Halka 19">
            <a:extLst>
              <a:ext uri="{FF2B5EF4-FFF2-40B4-BE49-F238E27FC236}">
                <a16:creationId xmlns:a16="http://schemas.microsoft.com/office/drawing/2014/main" id="{02D5A0A8-2BF6-A24A-BA08-DD13DB9FC15A}"/>
              </a:ext>
            </a:extLst>
          </p:cNvPr>
          <p:cNvSpPr/>
          <p:nvPr/>
        </p:nvSpPr>
        <p:spPr>
          <a:xfrm>
            <a:off x="3779407" y="3470572"/>
            <a:ext cx="1880466" cy="288613"/>
          </a:xfrm>
          <a:custGeom>
            <a:avLst/>
            <a:gdLst>
              <a:gd name="connsiteX0" fmla="*/ 0 w 1880466"/>
              <a:gd name="connsiteY0" fmla="*/ 144307 h 288613"/>
              <a:gd name="connsiteX1" fmla="*/ 940233 w 1880466"/>
              <a:gd name="connsiteY1" fmla="*/ 0 h 288613"/>
              <a:gd name="connsiteX2" fmla="*/ 1880466 w 1880466"/>
              <a:gd name="connsiteY2" fmla="*/ 144307 h 288613"/>
              <a:gd name="connsiteX3" fmla="*/ 940233 w 1880466"/>
              <a:gd name="connsiteY3" fmla="*/ 288614 h 288613"/>
              <a:gd name="connsiteX4" fmla="*/ 0 w 1880466"/>
              <a:gd name="connsiteY4" fmla="*/ 144307 h 288613"/>
              <a:gd name="connsiteX5" fmla="*/ 18630 w 1880466"/>
              <a:gd name="connsiteY5" fmla="*/ 144307 h 288613"/>
              <a:gd name="connsiteX6" fmla="*/ 940233 w 1880466"/>
              <a:gd name="connsiteY6" fmla="*/ 269984 h 288613"/>
              <a:gd name="connsiteX7" fmla="*/ 1861836 w 1880466"/>
              <a:gd name="connsiteY7" fmla="*/ 144307 h 288613"/>
              <a:gd name="connsiteX8" fmla="*/ 940233 w 1880466"/>
              <a:gd name="connsiteY8" fmla="*/ 18630 h 288613"/>
              <a:gd name="connsiteX9" fmla="*/ 18630 w 1880466"/>
              <a:gd name="connsiteY9" fmla="*/ 144307 h 28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80466" h="288613" fill="none" extrusionOk="0">
                <a:moveTo>
                  <a:pt x="0" y="144307"/>
                </a:moveTo>
                <a:cubicBezTo>
                  <a:pt x="-84679" y="50912"/>
                  <a:pt x="494655" y="60271"/>
                  <a:pt x="940233" y="0"/>
                </a:cubicBezTo>
                <a:cubicBezTo>
                  <a:pt x="1461212" y="2536"/>
                  <a:pt x="1881996" y="80453"/>
                  <a:pt x="1880466" y="144307"/>
                </a:cubicBezTo>
                <a:cubicBezTo>
                  <a:pt x="1895969" y="247885"/>
                  <a:pt x="1479600" y="313224"/>
                  <a:pt x="940233" y="288614"/>
                </a:cubicBezTo>
                <a:cubicBezTo>
                  <a:pt x="424336" y="285656"/>
                  <a:pt x="558" y="221382"/>
                  <a:pt x="0" y="144307"/>
                </a:cubicBezTo>
                <a:close/>
                <a:moveTo>
                  <a:pt x="18630" y="144307"/>
                </a:moveTo>
                <a:cubicBezTo>
                  <a:pt x="-13704" y="219026"/>
                  <a:pt x="405940" y="252523"/>
                  <a:pt x="940233" y="269984"/>
                </a:cubicBezTo>
                <a:cubicBezTo>
                  <a:pt x="1439282" y="269279"/>
                  <a:pt x="1857777" y="205442"/>
                  <a:pt x="1861836" y="144307"/>
                </a:cubicBezTo>
                <a:cubicBezTo>
                  <a:pt x="1863481" y="52646"/>
                  <a:pt x="1405002" y="44449"/>
                  <a:pt x="940233" y="18630"/>
                </a:cubicBezTo>
                <a:cubicBezTo>
                  <a:pt x="429411" y="21910"/>
                  <a:pt x="26515" y="80757"/>
                  <a:pt x="18630" y="144307"/>
                </a:cubicBezTo>
                <a:close/>
              </a:path>
              <a:path w="1880466" h="288613" stroke="0" extrusionOk="0">
                <a:moveTo>
                  <a:pt x="0" y="144307"/>
                </a:moveTo>
                <a:cubicBezTo>
                  <a:pt x="-73516" y="19262"/>
                  <a:pt x="377277" y="16394"/>
                  <a:pt x="940233" y="0"/>
                </a:cubicBezTo>
                <a:cubicBezTo>
                  <a:pt x="1470787" y="2374"/>
                  <a:pt x="1860919" y="65230"/>
                  <a:pt x="1880466" y="144307"/>
                </a:cubicBezTo>
                <a:cubicBezTo>
                  <a:pt x="1823075" y="280052"/>
                  <a:pt x="1452176" y="329147"/>
                  <a:pt x="940233" y="288614"/>
                </a:cubicBezTo>
                <a:cubicBezTo>
                  <a:pt x="409389" y="282285"/>
                  <a:pt x="10253" y="228905"/>
                  <a:pt x="0" y="144307"/>
                </a:cubicBezTo>
                <a:close/>
                <a:moveTo>
                  <a:pt x="18630" y="144307"/>
                </a:moveTo>
                <a:cubicBezTo>
                  <a:pt x="86506" y="221768"/>
                  <a:pt x="462026" y="206640"/>
                  <a:pt x="940233" y="269984"/>
                </a:cubicBezTo>
                <a:cubicBezTo>
                  <a:pt x="1447448" y="269713"/>
                  <a:pt x="1849414" y="225411"/>
                  <a:pt x="1861836" y="144307"/>
                </a:cubicBezTo>
                <a:cubicBezTo>
                  <a:pt x="1856345" y="22538"/>
                  <a:pt x="1394962" y="94033"/>
                  <a:pt x="940233" y="18630"/>
                </a:cubicBezTo>
                <a:cubicBezTo>
                  <a:pt x="445509" y="26615"/>
                  <a:pt x="31129" y="77903"/>
                  <a:pt x="18630" y="144307"/>
                </a:cubicBezTo>
                <a:close/>
              </a:path>
            </a:pathLst>
          </a:custGeom>
          <a:solidFill>
            <a:srgbClr val="FF0000"/>
          </a:solidFill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donut">
                    <a:avLst>
                      <a:gd name="adj" fmla="val 6455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>
              <a:solidFill>
                <a:schemeClr val="tx1"/>
              </a:solidFill>
            </a:endParaRP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C45CC81C-238C-6596-55A5-F9E071416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91898"/>
            <a:ext cx="9144000" cy="385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5802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600" spc="113" dirty="0">
                <a:solidFill>
                  <a:srgbClr val="6666FF"/>
                </a:solidFill>
              </a:rPr>
              <a:t>Bölümdeki Yasal Hak ve Sorumluluklar</a:t>
            </a:r>
          </a:p>
        </p:txBody>
      </p:sp>
      <p:cxnSp>
        <p:nvCxnSpPr>
          <p:cNvPr id="19" name="Düz Bağlayıcı 18"/>
          <p:cNvCxnSpPr/>
          <p:nvPr/>
        </p:nvCxnSpPr>
        <p:spPr>
          <a:xfrm rot="5400000">
            <a:off x="4518054" y="3734920"/>
            <a:ext cx="3780000" cy="0"/>
          </a:xfrm>
          <a:prstGeom prst="line">
            <a:avLst/>
          </a:prstGeom>
          <a:ln w="12700">
            <a:gradFill flip="none" rotWithShape="1">
              <a:gsLst>
                <a:gs pos="26000">
                  <a:schemeClr val="accent6">
                    <a:lumMod val="40000"/>
                    <a:lumOff val="60000"/>
                  </a:schemeClr>
                </a:gs>
                <a:gs pos="39000">
                  <a:srgbClr val="EA8EFC"/>
                </a:gs>
                <a:gs pos="57000">
                  <a:srgbClr val="3399FF"/>
                </a:gs>
                <a:gs pos="58000">
                  <a:srgbClr val="3399FF"/>
                </a:gs>
                <a:gs pos="68000">
                  <a:schemeClr val="accent6">
                    <a:lumMod val="75000"/>
                  </a:schemeClr>
                </a:gs>
                <a:gs pos="84048">
                  <a:srgbClr val="9999FF"/>
                </a:gs>
                <a:gs pos="79000">
                  <a:srgbClr val="C9B4E1"/>
                </a:gs>
                <a:gs pos="3623">
                  <a:schemeClr val="bg1">
                    <a:lumMod val="95000"/>
                  </a:schemeClr>
                </a:gs>
                <a:gs pos="84000">
                  <a:schemeClr val="accent1">
                    <a:lumMod val="40000"/>
                    <a:lumOff val="60000"/>
                  </a:schemeClr>
                </a:gs>
                <a:gs pos="93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kdörtgen 14"/>
          <p:cNvSpPr/>
          <p:nvPr/>
        </p:nvSpPr>
        <p:spPr>
          <a:xfrm>
            <a:off x="6516408" y="3096283"/>
            <a:ext cx="2475729" cy="1277273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00025" indent="-135731">
              <a:spcBef>
                <a:spcPts val="900"/>
              </a:spcBef>
              <a:spcAft>
                <a:spcPts val="450"/>
              </a:spcAft>
              <a:buFontTx/>
              <a:buChar char="-"/>
            </a:pPr>
            <a:r>
              <a:rPr lang="tr-TR" sz="1200" b="1" dirty="0">
                <a:solidFill>
                  <a:srgbClr val="33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43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136997" y="2079539"/>
            <a:ext cx="6191310" cy="2070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b="1" dirty="0"/>
              <a:t>Eğitim Öğretim İle İlgili</a:t>
            </a:r>
            <a:r>
              <a:rPr lang="tr-TR" dirty="0"/>
              <a:t>: Kırklareli Üniversitesi Ön Lisans ve Lisans Eğitim Öğretim Yönetmeliği</a:t>
            </a:r>
          </a:p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b="1" dirty="0"/>
              <a:t>Ulusal üst hukuk normları</a:t>
            </a:r>
            <a:r>
              <a:rPr lang="tr-TR" dirty="0"/>
              <a:t>: Anayasa ve Kanunlar</a:t>
            </a:r>
          </a:p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dirty="0"/>
              <a:t>Uluslararası hukuk normları,</a:t>
            </a:r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CA49DE45-63AB-C846-8979-8EE72DBD1FC6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7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292137" y="5664055"/>
            <a:ext cx="2700000" cy="194720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12207858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>
            <a:spLocks noGrp="1"/>
          </p:cNvSpPr>
          <p:nvPr>
            <p:ph idx="1"/>
          </p:nvPr>
        </p:nvSpPr>
        <p:spPr>
          <a:xfrm>
            <a:off x="136997" y="1008079"/>
            <a:ext cx="8883000" cy="4860000"/>
          </a:xfr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>
            <a:normAutofit/>
          </a:bodyPr>
          <a:lstStyle/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dirty="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14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292137" y="5664055"/>
            <a:ext cx="2700000" cy="194720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  <p:cxnSp>
        <p:nvCxnSpPr>
          <p:cNvPr id="26" name="Düz Bağlayıcı 25"/>
          <p:cNvCxnSpPr/>
          <p:nvPr/>
        </p:nvCxnSpPr>
        <p:spPr>
          <a:xfrm>
            <a:off x="-2926" y="1458393"/>
            <a:ext cx="6210000" cy="0"/>
          </a:xfrm>
          <a:prstGeom prst="line">
            <a:avLst/>
          </a:prstGeom>
          <a:ln w="12700">
            <a:gradFill flip="none" rotWithShape="1">
              <a:gsLst>
                <a:gs pos="68000">
                  <a:schemeClr val="accent6">
                    <a:lumMod val="60000"/>
                    <a:lumOff val="40000"/>
                  </a:schemeClr>
                </a:gs>
                <a:gs pos="18000">
                  <a:srgbClr val="E3E3FF"/>
                </a:gs>
                <a:gs pos="76000">
                  <a:srgbClr val="9999FF"/>
                </a:gs>
                <a:gs pos="10000">
                  <a:schemeClr val="bg1">
                    <a:lumMod val="95000"/>
                  </a:schemeClr>
                </a:gs>
                <a:gs pos="20000">
                  <a:schemeClr val="accent6">
                    <a:lumMod val="60000"/>
                    <a:lumOff val="40000"/>
                  </a:schemeClr>
                </a:gs>
                <a:gs pos="40000">
                  <a:srgbClr val="9999FF"/>
                </a:gs>
                <a:gs pos="98551">
                  <a:srgbClr val="FF5050"/>
                </a:gs>
                <a:gs pos="5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Düz Bağlayıcı 26"/>
          <p:cNvCxnSpPr/>
          <p:nvPr/>
        </p:nvCxnSpPr>
        <p:spPr>
          <a:xfrm>
            <a:off x="-2803" y="1445857"/>
            <a:ext cx="6156000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6000">
                  <a:schemeClr val="bg1">
                    <a:lumMod val="85000"/>
                  </a:schemeClr>
                </a:gs>
                <a:gs pos="29000">
                  <a:srgbClr val="EA8EFC"/>
                </a:gs>
                <a:gs pos="50000">
                  <a:srgbClr val="3399FF"/>
                </a:gs>
                <a:gs pos="45000">
                  <a:srgbClr val="3399FF"/>
                </a:gs>
                <a:gs pos="98551">
                  <a:srgbClr val="3399FF"/>
                </a:gs>
                <a:gs pos="85514">
                  <a:schemeClr val="accent1">
                    <a:lumMod val="40000"/>
                    <a:lumOff val="60000"/>
                  </a:schemeClr>
                </a:gs>
                <a:gs pos="72000">
                  <a:srgbClr val="333399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 17"/>
          <p:cNvSpPr/>
          <p:nvPr/>
        </p:nvSpPr>
        <p:spPr>
          <a:xfrm>
            <a:off x="283542" y="1635358"/>
            <a:ext cx="6124513" cy="304744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0" rIns="135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spc="113" dirty="0">
                <a:solidFill>
                  <a:srgbClr val="6666FF"/>
                </a:solidFill>
              </a:rPr>
              <a:t>Bölümdeki Öğrenci İşleri Hizmetleri</a:t>
            </a:r>
          </a:p>
        </p:txBody>
      </p:sp>
      <p:sp>
        <p:nvSpPr>
          <p:cNvPr id="13" name="Dikdörtgen 12"/>
          <p:cNvSpPr/>
          <p:nvPr/>
        </p:nvSpPr>
        <p:spPr>
          <a:xfrm>
            <a:off x="-51105" y="1643102"/>
            <a:ext cx="540000" cy="297000"/>
          </a:xfrm>
          <a:prstGeom prst="rect">
            <a:avLst/>
          </a:prstGeom>
          <a:gradFill flip="none" rotWithShape="1">
            <a:gsLst>
              <a:gs pos="40000">
                <a:srgbClr val="AC05CD"/>
              </a:gs>
              <a:gs pos="5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54000" tIns="0" rIns="27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38169"/>
            <a:fld id="{03EA5CAD-E8DB-4BD2-9D83-5FEB5CEE963A}" type="slidenum">
              <a:rPr lang="tr-TR" sz="1200" b="1" spc="113">
                <a:solidFill>
                  <a:schemeClr val="bg1"/>
                </a:solidFill>
              </a:rPr>
              <a:pPr algn="ctr" defTabSz="338169"/>
              <a:t>44</a:t>
            </a:fld>
            <a:endParaRPr lang="tr-TR" sz="1200" b="1" spc="113" dirty="0">
              <a:solidFill>
                <a:schemeClr val="bg1"/>
              </a:solidFill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147600" y="1096619"/>
            <a:ext cx="4572040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050" b="1" spc="113" dirty="0">
                <a:solidFill>
                  <a:srgbClr val="003366"/>
                </a:solidFill>
              </a:rPr>
              <a:t>……………… Bölümü &amp; </a:t>
            </a:r>
            <a:r>
              <a:rPr lang="tr-TR" sz="1050" spc="113" dirty="0">
                <a:solidFill>
                  <a:srgbClr val="6666FF"/>
                </a:solidFill>
              </a:rPr>
              <a:t>Oryantasyon Programı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136997" y="1789607"/>
            <a:ext cx="8761343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dirty="0"/>
              <a:t>Öğrenci İşleri Bürosu, Sağlık Hizmetleri MYO binası ikinci katında hizmet vermektedir.</a:t>
            </a:r>
          </a:p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dirty="0"/>
              <a:t>Mesai Saatleri:</a:t>
            </a:r>
          </a:p>
          <a:p>
            <a:pPr marL="1063229" lvl="1" indent="-198835" algn="just"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dirty="0"/>
              <a:t>08.30 – 12.30 ve 13.30 – 17.30 saatleri arasında</a:t>
            </a:r>
          </a:p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dirty="0"/>
              <a:t>Erkek öğrencilerin askerlik tecil işlemleri sistem tarafından otomatik yapılmaktadır.</a:t>
            </a:r>
          </a:p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dirty="0"/>
              <a:t>Öğrenci Durum Belgenizi </a:t>
            </a:r>
            <a:r>
              <a:rPr lang="tr-TR" i="1" u="sng" dirty="0">
                <a:solidFill>
                  <a:srgbClr val="003399"/>
                </a:solidFill>
              </a:rPr>
              <a:t>e-devlet üzerinden temin edebilirsiniz</a:t>
            </a:r>
            <a:r>
              <a:rPr lang="tr-TR" dirty="0"/>
              <a:t>. </a:t>
            </a:r>
          </a:p>
          <a:p>
            <a:pPr marL="606029" indent="-198835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  <a:buFont typeface="Wingdings" panose="05000000000000000000" pitchFamily="2" charset="2"/>
              <a:buChar char="§"/>
            </a:pPr>
            <a:r>
              <a:rPr lang="tr-TR" dirty="0"/>
              <a:t>Islak imzalı Öğrenci Durum Belgesine ihtiyaç duymanız halinde, Öğrenci İşleri Bürosuna şahsen başvurmanız gerekmektedir. Talep ettiğiniz belge/belgeler bir sonraki iş günü tarafınıza teslim edilecektir.</a:t>
            </a:r>
          </a:p>
          <a:p>
            <a:pPr marL="407194" algn="just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</a:pPr>
            <a:endParaRPr lang="tr-TR" dirty="0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27964EB0-F75C-674E-893F-831AC125C534}"/>
              </a:ext>
            </a:extLst>
          </p:cNvPr>
          <p:cNvSpPr/>
          <p:nvPr/>
        </p:nvSpPr>
        <p:spPr>
          <a:xfrm>
            <a:off x="147599" y="1096619"/>
            <a:ext cx="8632718" cy="3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200025" defTabSz="350076"/>
            <a:r>
              <a:rPr lang="tr-TR" sz="1400" b="1" spc="113" dirty="0">
                <a:solidFill>
                  <a:srgbClr val="003366"/>
                </a:solidFill>
              </a:rPr>
              <a:t>Sağlık Kurumları İşletmeciliği Bölümü &amp; </a:t>
            </a:r>
            <a:r>
              <a:rPr lang="tr-TR" sz="1400" spc="113" dirty="0">
                <a:solidFill>
                  <a:srgbClr val="6666FF"/>
                </a:solidFill>
              </a:rPr>
              <a:t>Oryantasyon Programı</a:t>
            </a:r>
          </a:p>
        </p:txBody>
      </p:sp>
    </p:spTree>
    <p:extLst>
      <p:ext uri="{BB962C8B-B14F-4D97-AF65-F5344CB8AC3E}">
        <p14:creationId xmlns:p14="http://schemas.microsoft.com/office/powerpoint/2010/main" val="4011040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7"/>
          <p:cNvSpPr txBox="1">
            <a:spLocks/>
          </p:cNvSpPr>
          <p:nvPr/>
        </p:nvSpPr>
        <p:spPr>
          <a:xfrm>
            <a:off x="136997" y="1008079"/>
            <a:ext cx="8883000" cy="4860000"/>
          </a:xfrm>
          <a:prstGeom prst="rect">
            <a:avLst/>
          </a:prstGeom>
          <a:solidFill>
            <a:schemeClr val="bg1"/>
          </a:solidFill>
          <a:ln w="12700">
            <a:solidFill>
              <a:srgbClr val="6666FF"/>
            </a:solidFill>
          </a:ln>
        </p:spPr>
        <p:txBody>
          <a:bodyPr vert="horz" lIns="68580" tIns="34290" rIns="68580" bIns="34290" rtlCol="0">
            <a:normAutofit/>
          </a:bodyPr>
          <a:lstStyle>
            <a:lvl1pPr marL="342932" indent="-34293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3020" indent="-285777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107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350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593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836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2078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321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564" indent="-228622" algn="l" defTabSz="457243" rtl="0" eaLnBrk="1" latinLnBrk="0" hangingPunct="1">
              <a:spcBef>
                <a:spcPts val="1001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0066" lvl="1" indent="-232194">
              <a:spcBef>
                <a:spcPts val="0"/>
              </a:spcBef>
              <a:buNone/>
            </a:pPr>
            <a:endParaRPr lang="tr-TR" sz="120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sz="120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sz="1200">
              <a:solidFill>
                <a:srgbClr val="002060"/>
              </a:solidFill>
            </a:endParaRPr>
          </a:p>
          <a:p>
            <a:pPr marL="300066" lvl="1" indent="-232194">
              <a:spcBef>
                <a:spcPts val="0"/>
              </a:spcBef>
              <a:buNone/>
            </a:pPr>
            <a:endParaRPr lang="tr-TR" sz="1200" b="1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93498" y="3150746"/>
            <a:ext cx="2667867" cy="2079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 dirty="0"/>
          </a:p>
        </p:txBody>
      </p:sp>
      <p:cxnSp>
        <p:nvCxnSpPr>
          <p:cNvPr id="8" name="Düz Bağlayıcı 7"/>
          <p:cNvCxnSpPr/>
          <p:nvPr/>
        </p:nvCxnSpPr>
        <p:spPr>
          <a:xfrm>
            <a:off x="0" y="3589484"/>
            <a:ext cx="1890000" cy="0"/>
          </a:xfrm>
          <a:prstGeom prst="line">
            <a:avLst/>
          </a:prstGeom>
          <a:ln w="12700">
            <a:gradFill flip="none" rotWithShape="1">
              <a:gsLst>
                <a:gs pos="17000">
                  <a:srgbClr val="66FFFF"/>
                </a:gs>
                <a:gs pos="1449">
                  <a:schemeClr val="bg1">
                    <a:lumMod val="95000"/>
                  </a:schemeClr>
                </a:gs>
                <a:gs pos="36000">
                  <a:srgbClr val="EA8EFC"/>
                </a:gs>
                <a:gs pos="70000">
                  <a:srgbClr val="3399FF"/>
                </a:gs>
                <a:gs pos="52000">
                  <a:srgbClr val="FF66CC"/>
                </a:gs>
                <a:gs pos="93000">
                  <a:srgbClr val="66FFFF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-7144" y="3605458"/>
            <a:ext cx="1890000" cy="0"/>
          </a:xfrm>
          <a:prstGeom prst="line">
            <a:avLst/>
          </a:prstGeom>
          <a:ln w="12700">
            <a:gradFill flip="none" rotWithShape="1">
              <a:gsLst>
                <a:gs pos="29000">
                  <a:schemeClr val="accent6"/>
                </a:gs>
                <a:gs pos="0">
                  <a:schemeClr val="bg1">
                    <a:lumMod val="95000"/>
                  </a:schemeClr>
                </a:gs>
                <a:gs pos="17000">
                  <a:schemeClr val="accent1">
                    <a:lumMod val="40000"/>
                    <a:lumOff val="60000"/>
                  </a:schemeClr>
                </a:gs>
                <a:gs pos="51000">
                  <a:srgbClr val="66FFFF"/>
                </a:gs>
                <a:gs pos="100000">
                  <a:schemeClr val="accent1">
                    <a:lumMod val="60000"/>
                    <a:lumOff val="40000"/>
                  </a:schemeClr>
                </a:gs>
                <a:gs pos="67000">
                  <a:srgbClr val="6666FF"/>
                </a:gs>
                <a:gs pos="90000">
                  <a:srgbClr val="FF5050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ikdörtgen 3"/>
          <p:cNvSpPr/>
          <p:nvPr/>
        </p:nvSpPr>
        <p:spPr>
          <a:xfrm>
            <a:off x="2026607" y="3270369"/>
            <a:ext cx="3718372" cy="1146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294" algn="r">
              <a:lnSpc>
                <a:spcPct val="150000"/>
              </a:lnSpc>
              <a:spcBef>
                <a:spcPts val="900"/>
              </a:spcBef>
              <a:spcAft>
                <a:spcPts val="450"/>
              </a:spcAft>
              <a:buClr>
                <a:srgbClr val="6666FF"/>
              </a:buClr>
            </a:pPr>
            <a:r>
              <a:rPr lang="tr-TR" sz="2400" i="1" dirty="0">
                <a:latin typeface="Vivaldi" panose="03020602050506090804" pitchFamily="66" charset="0"/>
              </a:rPr>
              <a:t>Güzel anı, başarı ve mutlulukla dolu bir üniversite hayatı dileğiyle….</a:t>
            </a:r>
          </a:p>
        </p:txBody>
      </p:sp>
      <p:grpSp>
        <p:nvGrpSpPr>
          <p:cNvPr id="5" name="Grup 4"/>
          <p:cNvGrpSpPr/>
          <p:nvPr/>
        </p:nvGrpSpPr>
        <p:grpSpPr>
          <a:xfrm>
            <a:off x="6044424" y="3147864"/>
            <a:ext cx="3135154" cy="943169"/>
            <a:chOff x="8059232" y="3054151"/>
            <a:chExt cx="4180205" cy="1257559"/>
          </a:xfrm>
        </p:grpSpPr>
        <p:sp>
          <p:nvSpPr>
            <p:cNvPr id="11" name="Dikdörtgen 10"/>
            <p:cNvSpPr/>
            <p:nvPr/>
          </p:nvSpPr>
          <p:spPr>
            <a:xfrm>
              <a:off x="9312000" y="3477854"/>
              <a:ext cx="2916000" cy="360000"/>
            </a:xfrm>
            <a:prstGeom prst="rect">
              <a:avLst/>
            </a:prstGeom>
            <a:gradFill>
              <a:gsLst>
                <a:gs pos="9000">
                  <a:srgbClr val="9999FF"/>
                </a:gs>
                <a:gs pos="100000">
                  <a:schemeClr val="bg1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135000" tIns="34290" rIns="13500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indent="203616" defTabSz="338169"/>
              <a:endParaRPr lang="tr-TR" sz="1200" b="1" dirty="0">
                <a:solidFill>
                  <a:schemeClr val="tx1"/>
                </a:solidFill>
              </a:endParaRPr>
            </a:p>
          </p:txBody>
        </p:sp>
        <p:pic>
          <p:nvPicPr>
            <p:cNvPr id="14" name="Resim 13" descr="tasarimci-aktas-kirklareli-nin-renklerini_o1"/>
            <p:cNvPicPr/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9232" y="3054151"/>
              <a:ext cx="1080000" cy="10682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Dikdörtgen 14"/>
            <p:cNvSpPr/>
            <p:nvPr/>
          </p:nvSpPr>
          <p:spPr>
            <a:xfrm>
              <a:off x="9349827" y="3078992"/>
              <a:ext cx="2878174" cy="307776"/>
            </a:xfrm>
            <a:prstGeom prst="rect">
              <a:avLst/>
            </a:prstGeom>
          </p:spPr>
          <p:txBody>
            <a:bodyPr wrap="square" lIns="135000">
              <a:spAutoFit/>
            </a:bodyPr>
            <a:lstStyle/>
            <a:p>
              <a:pPr indent="-66675">
                <a:spcBef>
                  <a:spcPts val="450"/>
                </a:spcBef>
                <a:buClr>
                  <a:srgbClr val="6666FF"/>
                </a:buClr>
                <a:tabLst>
                  <a:tab pos="200025" algn="l"/>
                </a:tabLst>
              </a:pPr>
              <a:r>
                <a:rPr lang="tr-TR" sz="900" b="1" spc="225" dirty="0">
                  <a:solidFill>
                    <a:schemeClr val="bg1">
                      <a:lumMod val="65000"/>
                    </a:schemeClr>
                  </a:solidFill>
                </a:rPr>
                <a:t>Kırklareli Üniversitesi</a:t>
              </a:r>
            </a:p>
          </p:txBody>
        </p:sp>
        <p:sp>
          <p:nvSpPr>
            <p:cNvPr id="16" name="Dikdörtgen 15"/>
            <p:cNvSpPr/>
            <p:nvPr/>
          </p:nvSpPr>
          <p:spPr>
            <a:xfrm>
              <a:off x="9426273" y="4003934"/>
              <a:ext cx="2813164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407194" indent="-407194">
                <a:buClr>
                  <a:srgbClr val="6666FF"/>
                </a:buClr>
              </a:pPr>
              <a:r>
                <a:rPr lang="tr-TR" sz="900" i="1" spc="375" dirty="0">
                  <a:solidFill>
                    <a:srgbClr val="9A9AE6"/>
                  </a:solidFill>
                  <a:latin typeface="Harlow Solid Italic" panose="04030604020F02020D02" pitchFamily="82" charset="0"/>
                </a:rPr>
                <a:t>Bilgeliğe Yolculuk…</a:t>
              </a:r>
            </a:p>
          </p:txBody>
        </p:sp>
      </p:grpSp>
      <p:sp>
        <p:nvSpPr>
          <p:cNvPr id="18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6292137" y="5664055"/>
            <a:ext cx="2700000" cy="194720"/>
          </a:xfrm>
        </p:spPr>
        <p:txBody>
          <a:bodyPr/>
          <a:lstStyle/>
          <a:p>
            <a:pPr algn="r"/>
            <a:r>
              <a:rPr lang="tr-TR" dirty="0">
                <a:solidFill>
                  <a:srgbClr val="002060"/>
                </a:solidFill>
              </a:rPr>
              <a:t>Eğitim Öğretim Geliştirme Koordinatörlüğü-2022</a:t>
            </a:r>
          </a:p>
        </p:txBody>
      </p:sp>
    </p:spTree>
    <p:extLst>
      <p:ext uri="{BB962C8B-B14F-4D97-AF65-F5344CB8AC3E}">
        <p14:creationId xmlns:p14="http://schemas.microsoft.com/office/powerpoint/2010/main" val="3113102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267340</TotalTime>
  <Words>2374</Words>
  <Application>Microsoft Office PowerPoint</Application>
  <PresentationFormat>Ekran Gösterisi (4:3)</PresentationFormat>
  <Paragraphs>510</Paragraphs>
  <Slides>45</Slides>
  <Notes>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57" baseType="lpstr">
      <vt:lpstr>Arial</vt:lpstr>
      <vt:lpstr>Calibri</vt:lpstr>
      <vt:lpstr>Calibri Light</vt:lpstr>
      <vt:lpstr>Century Gothic</vt:lpstr>
      <vt:lpstr>Harlow Solid Italic</vt:lpstr>
      <vt:lpstr>Symbol</vt:lpstr>
      <vt:lpstr>Tahoma</vt:lpstr>
      <vt:lpstr>Times New Roman</vt:lpstr>
      <vt:lpstr>Verdana</vt:lpstr>
      <vt:lpstr>Vivaldi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aaiseri</dc:creator>
  <cp:lastModifiedBy>Refika Daştan Halat</cp:lastModifiedBy>
  <cp:revision>2085</cp:revision>
  <cp:lastPrinted>2019-04-26T07:36:03Z</cp:lastPrinted>
  <dcterms:created xsi:type="dcterms:W3CDTF">2014-09-29T20:35:55Z</dcterms:created>
  <dcterms:modified xsi:type="dcterms:W3CDTF">2024-09-24T20:35:26Z</dcterms:modified>
</cp:coreProperties>
</file>